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0" r:id="rId2"/>
    <p:sldId id="271" r:id="rId3"/>
    <p:sldId id="272" r:id="rId4"/>
    <p:sldId id="275" r:id="rId5"/>
    <p:sldId id="273" r:id="rId6"/>
    <p:sldId id="276" r:id="rId7"/>
    <p:sldId id="292" r:id="rId8"/>
    <p:sldId id="277" r:id="rId9"/>
    <p:sldId id="279" r:id="rId10"/>
    <p:sldId id="281" r:id="rId11"/>
    <p:sldId id="293" r:id="rId12"/>
    <p:sldId id="278" r:id="rId13"/>
    <p:sldId id="280" r:id="rId14"/>
    <p:sldId id="282" r:id="rId15"/>
    <p:sldId id="283" r:id="rId16"/>
    <p:sldId id="294" r:id="rId17"/>
    <p:sldId id="284" r:id="rId18"/>
    <p:sldId id="285" r:id="rId19"/>
    <p:sldId id="286" r:id="rId20"/>
    <p:sldId id="287" r:id="rId21"/>
    <p:sldId id="295" r:id="rId22"/>
    <p:sldId id="288" r:id="rId23"/>
    <p:sldId id="289" r:id="rId24"/>
    <p:sldId id="296" r:id="rId25"/>
    <p:sldId id="290" r:id="rId26"/>
    <p:sldId id="297" r:id="rId27"/>
    <p:sldId id="274" r:id="rId28"/>
    <p:sldId id="291" r:id="rId29"/>
    <p:sldId id="298"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0A46"/>
    <a:srgbClr val="10E0B8"/>
    <a:srgbClr val="FFD100"/>
    <a:srgbClr val="2E6C54"/>
    <a:srgbClr val="2353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63" autoAdjust="0"/>
    <p:restoredTop sz="74897" autoAdjust="0"/>
  </p:normalViewPr>
  <p:slideViewPr>
    <p:cSldViewPr>
      <p:cViewPr varScale="1">
        <p:scale>
          <a:sx n="121" d="100"/>
          <a:sy n="121" d="100"/>
        </p:scale>
        <p:origin x="307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706588-C587-4393-85AC-B22ABE255502}" type="datetimeFigureOut">
              <a:rPr lang="en-US" smtClean="0"/>
              <a:t>10/25/2020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23CB8-EAAB-463B-94C4-4DFC526DD431}" type="slidenum">
              <a:rPr lang="en-US" smtClean="0"/>
              <a:t>‹#›</a:t>
            </a:fld>
            <a:endParaRPr lang="en-US" dirty="0"/>
          </a:p>
        </p:txBody>
      </p:sp>
    </p:spTree>
    <p:extLst>
      <p:ext uri="{BB962C8B-B14F-4D97-AF65-F5344CB8AC3E}">
        <p14:creationId xmlns:p14="http://schemas.microsoft.com/office/powerpoint/2010/main" val="26156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My name is Chris Wieringa, and today I’m going to talk to you about a programming and implementation project called “Web Crawler, Indexer, and Search”.  </a:t>
            </a:r>
          </a:p>
        </p:txBody>
      </p:sp>
      <p:sp>
        <p:nvSpPr>
          <p:cNvPr id="4" name="Slide Number Placeholder 3"/>
          <p:cNvSpPr>
            <a:spLocks noGrp="1"/>
          </p:cNvSpPr>
          <p:nvPr>
            <p:ph type="sldNum" sz="quarter" idx="10"/>
          </p:nvPr>
        </p:nvSpPr>
        <p:spPr/>
        <p:txBody>
          <a:bodyPr/>
          <a:lstStyle/>
          <a:p>
            <a:fld id="{D1423CB8-EAAB-463B-94C4-4DFC526DD431}" type="slidenum">
              <a:rPr lang="en-US" smtClean="0"/>
              <a:t>1</a:t>
            </a:fld>
            <a:endParaRPr lang="en-US" dirty="0"/>
          </a:p>
        </p:txBody>
      </p:sp>
    </p:spTree>
    <p:extLst>
      <p:ext uri="{BB962C8B-B14F-4D97-AF65-F5344CB8AC3E}">
        <p14:creationId xmlns:p14="http://schemas.microsoft.com/office/powerpoint/2010/main" val="457535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is pretty small and hard to see, here is my web crawler in action.  The crawler is just a command line program that outputs each URL that it is working on.  Right now, it is going through the rank 2 URLs and downloading each link that it encounters.  All these downloaded pages are added to the database as rank 3 for future crawling.</a:t>
            </a:r>
          </a:p>
        </p:txBody>
      </p:sp>
      <p:sp>
        <p:nvSpPr>
          <p:cNvPr id="4" name="Slide Number Placeholder 3"/>
          <p:cNvSpPr>
            <a:spLocks noGrp="1"/>
          </p:cNvSpPr>
          <p:nvPr>
            <p:ph type="sldNum" sz="quarter" idx="5"/>
          </p:nvPr>
        </p:nvSpPr>
        <p:spPr/>
        <p:txBody>
          <a:bodyPr/>
          <a:lstStyle/>
          <a:p>
            <a:fld id="{D1423CB8-EAAB-463B-94C4-4DFC526DD431}" type="slidenum">
              <a:rPr lang="en-US" smtClean="0"/>
              <a:t>10</a:t>
            </a:fld>
            <a:endParaRPr lang="en-US" dirty="0"/>
          </a:p>
        </p:txBody>
      </p:sp>
    </p:spTree>
    <p:extLst>
      <p:ext uri="{BB962C8B-B14F-4D97-AF65-F5344CB8AC3E}">
        <p14:creationId xmlns:p14="http://schemas.microsoft.com/office/powerpoint/2010/main" val="2681522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11</a:t>
            </a:fld>
            <a:endParaRPr lang="en-US" dirty="0"/>
          </a:p>
        </p:txBody>
      </p:sp>
    </p:spTree>
    <p:extLst>
      <p:ext uri="{BB962C8B-B14F-4D97-AF65-F5344CB8AC3E}">
        <p14:creationId xmlns:p14="http://schemas.microsoft.com/office/powerpoint/2010/main" val="67623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Indexing piece. We have covered indexing quite extensively in this class so far, so here I’ll just give a brief reminder of how it works.  An indexer typically is going to work from taking a collection of documents that contain words and making an index that allows you to query words to retrieve documents.</a:t>
            </a:r>
            <a:br>
              <a:rPr lang="en-US" dirty="0"/>
            </a:br>
            <a:br>
              <a:rPr lang="en-US" dirty="0"/>
            </a:br>
            <a:r>
              <a:rPr lang="en-US" dirty="0"/>
              <a:t>For my project, I decided not to reinvent the wheel here, but to deploy Apache </a:t>
            </a:r>
            <a:r>
              <a:rPr lang="en-US" dirty="0" err="1"/>
              <a:t>Solr</a:t>
            </a:r>
            <a:r>
              <a:rPr lang="en-US" dirty="0"/>
              <a:t> which is “the popular, blazing-fast, open source enterprise search platform”.  </a:t>
            </a:r>
            <a:r>
              <a:rPr lang="en-US" dirty="0" err="1"/>
              <a:t>Solr</a:t>
            </a:r>
            <a:r>
              <a:rPr lang="en-US" dirty="0"/>
              <a:t> will create an inverted index of your documents, has various APIs, integrated search and query capabilities, and can scale as big as your needs are.</a:t>
            </a:r>
          </a:p>
          <a:p>
            <a:endParaRPr lang="en-US" dirty="0"/>
          </a:p>
          <a:p>
            <a:r>
              <a:rPr lang="en-US" dirty="0"/>
              <a:t>https://lucene.apache.org/solr/</a:t>
            </a:r>
          </a:p>
        </p:txBody>
      </p:sp>
      <p:sp>
        <p:nvSpPr>
          <p:cNvPr id="4" name="Slide Number Placeholder 3"/>
          <p:cNvSpPr>
            <a:spLocks noGrp="1"/>
          </p:cNvSpPr>
          <p:nvPr>
            <p:ph type="sldNum" sz="quarter" idx="5"/>
          </p:nvPr>
        </p:nvSpPr>
        <p:spPr/>
        <p:txBody>
          <a:bodyPr/>
          <a:lstStyle/>
          <a:p>
            <a:fld id="{D1423CB8-EAAB-463B-94C4-4DFC526DD431}" type="slidenum">
              <a:rPr lang="en-US" smtClean="0"/>
              <a:t>12</a:t>
            </a:fld>
            <a:endParaRPr lang="en-US" dirty="0"/>
          </a:p>
        </p:txBody>
      </p:sp>
    </p:spTree>
    <p:extLst>
      <p:ext uri="{BB962C8B-B14F-4D97-AF65-F5344CB8AC3E}">
        <p14:creationId xmlns:p14="http://schemas.microsoft.com/office/powerpoint/2010/main" val="321117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Apache </a:t>
            </a:r>
            <a:r>
              <a:rPr lang="en-US" dirty="0" err="1"/>
              <a:t>Solr</a:t>
            </a:r>
            <a:r>
              <a:rPr lang="en-US" dirty="0"/>
              <a:t> I installed it on an Ubuntu 18.04 LTS workstation.  I had several misstarts and couldn’t get the latest 8 series code working, but the most recent 7.7.3 series work flawlessly for me as a locally installed service.  I additionally attempted to implement </a:t>
            </a:r>
            <a:r>
              <a:rPr lang="en-US" dirty="0" err="1"/>
              <a:t>Solr</a:t>
            </a:r>
            <a:r>
              <a:rPr lang="en-US" dirty="0"/>
              <a:t> in Kubernetes both on Google Cloud and locally using MIcroK8s but was only able to get it partially working, mainly having issues getting the web request routing to work correctly in Kubernetes, which I am not very familiar with.</a:t>
            </a:r>
            <a:br>
              <a:rPr lang="en-US" dirty="0"/>
            </a:br>
            <a:br>
              <a:rPr lang="en-US" dirty="0"/>
            </a:br>
            <a:r>
              <a:rPr lang="en-US" dirty="0"/>
              <a:t>I did have to do a little bit of programming here.  I wrote some Python scripts to populate </a:t>
            </a:r>
            <a:r>
              <a:rPr lang="en-US" dirty="0" err="1"/>
              <a:t>Solr</a:t>
            </a:r>
            <a:r>
              <a:rPr lang="en-US" dirty="0"/>
              <a:t>, where it iterated through all locally download pages and uploaded these full-text HTML files for processing to </a:t>
            </a:r>
            <a:r>
              <a:rPr lang="en-US" dirty="0" err="1"/>
              <a:t>Solr</a:t>
            </a:r>
            <a:r>
              <a:rPr lang="en-US" dirty="0"/>
              <a:t> through the HTTP API.  I utilized the “curl” program to do this; you just needed to provide the appropriate SOLR URL to POST to along with a unique id and upload the file from the local file system.  </a:t>
            </a:r>
            <a:r>
              <a:rPr lang="en-US" dirty="0" err="1"/>
              <a:t>Solr</a:t>
            </a:r>
            <a:r>
              <a:rPr lang="en-US" dirty="0"/>
              <a:t> automatically does HTML document parsing which saved a lot of time from me having to preprocess and prepare the text for indexing.</a:t>
            </a:r>
          </a:p>
        </p:txBody>
      </p:sp>
      <p:sp>
        <p:nvSpPr>
          <p:cNvPr id="4" name="Slide Number Placeholder 3"/>
          <p:cNvSpPr>
            <a:spLocks noGrp="1"/>
          </p:cNvSpPr>
          <p:nvPr>
            <p:ph type="sldNum" sz="quarter" idx="5"/>
          </p:nvPr>
        </p:nvSpPr>
        <p:spPr/>
        <p:txBody>
          <a:bodyPr/>
          <a:lstStyle/>
          <a:p>
            <a:fld id="{D1423CB8-EAAB-463B-94C4-4DFC526DD431}" type="slidenum">
              <a:rPr lang="en-US" smtClean="0"/>
              <a:t>13</a:t>
            </a:fld>
            <a:endParaRPr lang="en-US" dirty="0"/>
          </a:p>
        </p:txBody>
      </p:sp>
    </p:spTree>
    <p:extLst>
      <p:ext uri="{BB962C8B-B14F-4D97-AF65-F5344CB8AC3E}">
        <p14:creationId xmlns:p14="http://schemas.microsoft.com/office/powerpoint/2010/main" val="1104682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Solr</a:t>
            </a:r>
            <a:r>
              <a:rPr lang="en-US" dirty="0"/>
              <a:t> web interface – pretty simple, and has basic functionality for checking the status of the system, querying the catalog, which is your collection of documents, etc.</a:t>
            </a:r>
          </a:p>
        </p:txBody>
      </p:sp>
      <p:sp>
        <p:nvSpPr>
          <p:cNvPr id="4" name="Slide Number Placeholder 3"/>
          <p:cNvSpPr>
            <a:spLocks noGrp="1"/>
          </p:cNvSpPr>
          <p:nvPr>
            <p:ph type="sldNum" sz="quarter" idx="5"/>
          </p:nvPr>
        </p:nvSpPr>
        <p:spPr/>
        <p:txBody>
          <a:bodyPr/>
          <a:lstStyle/>
          <a:p>
            <a:fld id="{D1423CB8-EAAB-463B-94C4-4DFC526DD431}" type="slidenum">
              <a:rPr lang="en-US" smtClean="0"/>
              <a:t>14</a:t>
            </a:fld>
            <a:endParaRPr lang="en-US" dirty="0"/>
          </a:p>
        </p:txBody>
      </p:sp>
    </p:spTree>
    <p:extLst>
      <p:ext uri="{BB962C8B-B14F-4D97-AF65-F5344CB8AC3E}">
        <p14:creationId xmlns:p14="http://schemas.microsoft.com/office/powerpoint/2010/main" val="64762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my Python index scripts in action – again, just a simple command line program that runs.  Each web page that it processes takes about a half second to two or three seconds at the most.</a:t>
            </a:r>
          </a:p>
        </p:txBody>
      </p:sp>
      <p:sp>
        <p:nvSpPr>
          <p:cNvPr id="4" name="Slide Number Placeholder 3"/>
          <p:cNvSpPr>
            <a:spLocks noGrp="1"/>
          </p:cNvSpPr>
          <p:nvPr>
            <p:ph type="sldNum" sz="quarter" idx="5"/>
          </p:nvPr>
        </p:nvSpPr>
        <p:spPr/>
        <p:txBody>
          <a:bodyPr/>
          <a:lstStyle/>
          <a:p>
            <a:fld id="{D1423CB8-EAAB-463B-94C4-4DFC526DD431}" type="slidenum">
              <a:rPr lang="en-US" smtClean="0"/>
              <a:t>15</a:t>
            </a:fld>
            <a:endParaRPr lang="en-US" dirty="0"/>
          </a:p>
        </p:txBody>
      </p:sp>
    </p:spTree>
    <p:extLst>
      <p:ext uri="{BB962C8B-B14F-4D97-AF65-F5344CB8AC3E}">
        <p14:creationId xmlns:p14="http://schemas.microsoft.com/office/powerpoint/2010/main" val="642585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16</a:t>
            </a:fld>
            <a:endParaRPr lang="en-US" dirty="0"/>
          </a:p>
        </p:txBody>
      </p:sp>
    </p:spTree>
    <p:extLst>
      <p:ext uri="{BB962C8B-B14F-4D97-AF65-F5344CB8AC3E}">
        <p14:creationId xmlns:p14="http://schemas.microsoft.com/office/powerpoint/2010/main" val="339500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come to the final part of the project, the search interface.  Most everyone has a ton of experience with search engines, so I’m not going to spend a ton of time here.  As the user, they are looking for fast and relevant results.</a:t>
            </a:r>
          </a:p>
        </p:txBody>
      </p:sp>
      <p:sp>
        <p:nvSpPr>
          <p:cNvPr id="4" name="Slide Number Placeholder 3"/>
          <p:cNvSpPr>
            <a:spLocks noGrp="1"/>
          </p:cNvSpPr>
          <p:nvPr>
            <p:ph type="sldNum" sz="quarter" idx="5"/>
          </p:nvPr>
        </p:nvSpPr>
        <p:spPr/>
        <p:txBody>
          <a:bodyPr/>
          <a:lstStyle/>
          <a:p>
            <a:fld id="{D1423CB8-EAAB-463B-94C4-4DFC526DD431}" type="slidenum">
              <a:rPr lang="en-US" smtClean="0"/>
              <a:t>17</a:t>
            </a:fld>
            <a:endParaRPr lang="en-US" dirty="0"/>
          </a:p>
        </p:txBody>
      </p:sp>
    </p:spTree>
    <p:extLst>
      <p:ext uri="{BB962C8B-B14F-4D97-AF65-F5344CB8AC3E}">
        <p14:creationId xmlns:p14="http://schemas.microsoft.com/office/powerpoint/2010/main" val="217714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project, Apache </a:t>
            </a:r>
            <a:r>
              <a:rPr lang="en-US" dirty="0" err="1"/>
              <a:t>Solr</a:t>
            </a:r>
            <a:r>
              <a:rPr lang="en-US" dirty="0"/>
              <a:t> does provide a web interface for queries, but the interface is rather crude.  Additionally, any results that come back are going to come back as JSON text, which is more machine-friendly than user-friendly.  So I decided that this needed improvement on.</a:t>
            </a:r>
          </a:p>
        </p:txBody>
      </p:sp>
      <p:sp>
        <p:nvSpPr>
          <p:cNvPr id="4" name="Slide Number Placeholder 3"/>
          <p:cNvSpPr>
            <a:spLocks noGrp="1"/>
          </p:cNvSpPr>
          <p:nvPr>
            <p:ph type="sldNum" sz="quarter" idx="5"/>
          </p:nvPr>
        </p:nvSpPr>
        <p:spPr/>
        <p:txBody>
          <a:bodyPr/>
          <a:lstStyle/>
          <a:p>
            <a:fld id="{D1423CB8-EAAB-463B-94C4-4DFC526DD431}" type="slidenum">
              <a:rPr lang="en-US" smtClean="0"/>
              <a:t>18</a:t>
            </a:fld>
            <a:endParaRPr lang="en-US" dirty="0"/>
          </a:p>
        </p:txBody>
      </p:sp>
    </p:spTree>
    <p:extLst>
      <p:ext uri="{BB962C8B-B14F-4D97-AF65-F5344CB8AC3E}">
        <p14:creationId xmlns:p14="http://schemas.microsoft.com/office/powerpoint/2010/main" val="251094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come to the final part of the project, the programming a search interface.  I started by modifying a previous master’s class final project of mine to interface with </a:t>
            </a:r>
            <a:r>
              <a:rPr lang="en-US" dirty="0" err="1"/>
              <a:t>Solr</a:t>
            </a:r>
            <a:r>
              <a:rPr lang="en-US" dirty="0"/>
              <a:t>.  This uses React and NodeJS as the programming platform.  The webpage interface uses a simple input for the search term, and allows the user to set the number of results along with pagination of results.  </a:t>
            </a:r>
            <a:r>
              <a:rPr lang="en-US" dirty="0" err="1"/>
              <a:t>Javascript</a:t>
            </a:r>
            <a:r>
              <a:rPr lang="en-US" dirty="0"/>
              <a:t> allows for asynchronous fetch directly to the </a:t>
            </a:r>
            <a:r>
              <a:rPr lang="en-US" dirty="0" err="1"/>
              <a:t>Solr</a:t>
            </a:r>
            <a:r>
              <a:rPr lang="en-US" dirty="0"/>
              <a:t> Query API via HTTP.  When the JSON results are returned from </a:t>
            </a:r>
            <a:r>
              <a:rPr lang="en-US" dirty="0" err="1"/>
              <a:t>Solr</a:t>
            </a:r>
            <a:r>
              <a:rPr lang="en-US" dirty="0"/>
              <a:t>, React builds the results from the query JSON dynamically and displays them to the user.</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19</a:t>
            </a:fld>
            <a:endParaRPr lang="en-US" dirty="0"/>
          </a:p>
        </p:txBody>
      </p:sp>
    </p:spTree>
    <p:extLst>
      <p:ext uri="{BB962C8B-B14F-4D97-AF65-F5344CB8AC3E}">
        <p14:creationId xmlns:p14="http://schemas.microsoft.com/office/powerpoint/2010/main" val="773596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brief outline of what I want to talk about today.  I’ll start with a brief introduction to the project, especially why I was interested in doing a project like this.  I’ll move onto the web crawler program that I put together using Python.  Next I’ll talk about the Index software, Apache </a:t>
            </a:r>
            <a:r>
              <a:rPr lang="en-US" dirty="0" err="1"/>
              <a:t>Solr</a:t>
            </a:r>
            <a:r>
              <a:rPr lang="en-US" dirty="0"/>
              <a:t>, that was used to create a searchable index for the project.  I’ll follow that with my work on programming a user-friendly search web site, like what you would expect with a modern search engine today.  Then I’ll cover my project results, and I’ll finish by briefly touching on possible future work with the project, and some references for the project.</a:t>
            </a:r>
          </a:p>
        </p:txBody>
      </p:sp>
      <p:sp>
        <p:nvSpPr>
          <p:cNvPr id="4" name="Slide Number Placeholder 3"/>
          <p:cNvSpPr>
            <a:spLocks noGrp="1"/>
          </p:cNvSpPr>
          <p:nvPr>
            <p:ph type="sldNum" sz="quarter" idx="5"/>
          </p:nvPr>
        </p:nvSpPr>
        <p:spPr/>
        <p:txBody>
          <a:bodyPr/>
          <a:lstStyle/>
          <a:p>
            <a:fld id="{D1423CB8-EAAB-463B-94C4-4DFC526DD431}" type="slidenum">
              <a:rPr lang="en-US" smtClean="0"/>
              <a:t>2</a:t>
            </a:fld>
            <a:endParaRPr lang="en-US" dirty="0"/>
          </a:p>
        </p:txBody>
      </p:sp>
    </p:spTree>
    <p:extLst>
      <p:ext uri="{BB962C8B-B14F-4D97-AF65-F5344CB8AC3E}">
        <p14:creationId xmlns:p14="http://schemas.microsoft.com/office/powerpoint/2010/main" val="2686570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search interface looks like.  This search is for “coronavirus” and returns a bunch of cnn.com pages.</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20</a:t>
            </a:fld>
            <a:endParaRPr lang="en-US" dirty="0"/>
          </a:p>
        </p:txBody>
      </p:sp>
    </p:spTree>
    <p:extLst>
      <p:ext uri="{BB962C8B-B14F-4D97-AF65-F5344CB8AC3E}">
        <p14:creationId xmlns:p14="http://schemas.microsoft.com/office/powerpoint/2010/main" val="1498603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21</a:t>
            </a:fld>
            <a:endParaRPr lang="en-US" dirty="0"/>
          </a:p>
        </p:txBody>
      </p:sp>
    </p:spTree>
    <p:extLst>
      <p:ext uri="{BB962C8B-B14F-4D97-AF65-F5344CB8AC3E}">
        <p14:creationId xmlns:p14="http://schemas.microsoft.com/office/powerpoint/2010/main" val="40614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my project do?  Overall it was a great success.  The crawling, indexing, and search interface all work together and I’ve created my own small search engine platform!</a:t>
            </a:r>
          </a:p>
          <a:p>
            <a:endParaRPr lang="en-US" dirty="0"/>
          </a:p>
          <a:p>
            <a:r>
              <a:rPr lang="en-US" dirty="0"/>
              <a:t>As for the crawling piece of the project, I started out with the top 25 most visited pages on Wikipedia – these were my initial rank 1 pages.  Starting with those 25 pages, after the initial download and crawling of all linked pages I had an additional 35,547 pages to crawl; these became my rank 2 pages.  I had to admit defeat after only crawling just over 2,000 of these rank 2 pages, as my total downloaded page count had grown to over a half a million downloaded pages.  This was very bandwidth and disk space intensive; storing just the text pages on my disk took over 87 GB of space.  </a:t>
            </a:r>
            <a:br>
              <a:rPr lang="en-US" dirty="0"/>
            </a:br>
            <a:br>
              <a:rPr lang="en-US" dirty="0"/>
            </a:br>
            <a:r>
              <a:rPr lang="en-US" dirty="0"/>
              <a:t>Lastly, Wikipedia heavily links to themselves. Those first 25 pages average to have 1,422 links each, and the vast majority of those were self-</a:t>
            </a:r>
            <a:r>
              <a:rPr lang="en-US" dirty="0" err="1"/>
              <a:t>referencial</a:t>
            </a:r>
            <a:r>
              <a:rPr lang="en-US" dirty="0"/>
              <a:t> back to Wikipedia.  So I downloaded a ton of Wikipedia pages.  This makes me feel a bit guilty, so I’ve decided I’ll be sending them a sizable donation when this project is done.</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22</a:t>
            </a:fld>
            <a:endParaRPr lang="en-US" dirty="0"/>
          </a:p>
        </p:txBody>
      </p:sp>
    </p:spTree>
    <p:extLst>
      <p:ext uri="{BB962C8B-B14F-4D97-AF65-F5344CB8AC3E}">
        <p14:creationId xmlns:p14="http://schemas.microsoft.com/office/powerpoint/2010/main" val="2292212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Indexing, once I got it working, has worked flawlessly.  Overall I’ve indexed over a half million documents and the index size is around 15GB.  For a single-user system like for this project, I have not seen any scaling issues from CPU or memory usage.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dealing with a half million sites took time.  Just the crawling and indexing of the sites I pulled down took around a week and a half of constant crawling, downloading and indexing in the background on my workstation.</a:t>
            </a:r>
          </a:p>
          <a:p>
            <a:endParaRPr lang="en-US" dirty="0"/>
          </a:p>
          <a:p>
            <a:r>
              <a:rPr lang="en-US" dirty="0"/>
              <a:t>As for searching, I deployed a production build of the ReactJS frontend website to the Apache webserver on the workstation where this is running.  Apache also provides a </a:t>
            </a:r>
            <a:r>
              <a:rPr lang="en-US" dirty="0" err="1"/>
              <a:t>ProxyPass</a:t>
            </a:r>
            <a:r>
              <a:rPr lang="en-US" dirty="0"/>
              <a:t> to the </a:t>
            </a:r>
            <a:r>
              <a:rPr lang="en-US" dirty="0" err="1"/>
              <a:t>Solr</a:t>
            </a:r>
            <a:r>
              <a:rPr lang="en-US" dirty="0"/>
              <a:t> system running on localhost on the machine, only passing the query URL as it would be a security risk to expose the other APIs such as add, update, or delete.  </a:t>
            </a:r>
          </a:p>
          <a:p>
            <a:endParaRPr lang="en-US" dirty="0"/>
          </a:p>
          <a:p>
            <a:r>
              <a:rPr lang="en-US" dirty="0"/>
              <a:t>And you can try the site by following the link given.</a:t>
            </a:r>
          </a:p>
        </p:txBody>
      </p:sp>
      <p:sp>
        <p:nvSpPr>
          <p:cNvPr id="4" name="Slide Number Placeholder 3"/>
          <p:cNvSpPr>
            <a:spLocks noGrp="1"/>
          </p:cNvSpPr>
          <p:nvPr>
            <p:ph type="sldNum" sz="quarter" idx="5"/>
          </p:nvPr>
        </p:nvSpPr>
        <p:spPr/>
        <p:txBody>
          <a:bodyPr/>
          <a:lstStyle/>
          <a:p>
            <a:fld id="{D1423CB8-EAAB-463B-94C4-4DFC526DD431}" type="slidenum">
              <a:rPr lang="en-US" smtClean="0"/>
              <a:t>23</a:t>
            </a:fld>
            <a:endParaRPr lang="en-US" dirty="0"/>
          </a:p>
        </p:txBody>
      </p:sp>
    </p:spTree>
    <p:extLst>
      <p:ext uri="{BB962C8B-B14F-4D97-AF65-F5344CB8AC3E}">
        <p14:creationId xmlns:p14="http://schemas.microsoft.com/office/powerpoint/2010/main" val="100721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24</a:t>
            </a:fld>
            <a:endParaRPr lang="en-US" dirty="0"/>
          </a:p>
        </p:txBody>
      </p:sp>
    </p:spTree>
    <p:extLst>
      <p:ext uri="{BB962C8B-B14F-4D97-AF65-F5344CB8AC3E}">
        <p14:creationId xmlns:p14="http://schemas.microsoft.com/office/powerpoint/2010/main" val="3131680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for future work, there’s lot of places this project could be improved. </a:t>
            </a:r>
          </a:p>
          <a:p>
            <a:endParaRPr lang="en-US" dirty="0"/>
          </a:p>
          <a:p>
            <a:r>
              <a:rPr lang="en-US" dirty="0"/>
              <a:t>For crawling, I had a lot of deadlinks that paused my crawler.  Better detection and timeouts of these dead links would make the crawler more efficient.  I also implemented robots.txt support, but am only checking the robots.txt file once and caching it locally.  This could be improved to refresh the robots.txt file after an elapsed period of time, such as an hour or day.  This could also be scaled horizontally to more machines to help crawl more quickly.  This also is not set up to refresh content after any amount of time, so figuring out how to recheck and refresh pages over time would be useful.</a:t>
            </a:r>
          </a:p>
          <a:p>
            <a:endParaRPr lang="en-US" dirty="0"/>
          </a:p>
          <a:p>
            <a:r>
              <a:rPr lang="en-US" dirty="0"/>
              <a:t>Indexing with </a:t>
            </a:r>
            <a:r>
              <a:rPr lang="en-US" dirty="0" err="1"/>
              <a:t>Solr</a:t>
            </a:r>
            <a:r>
              <a:rPr lang="en-US" dirty="0"/>
              <a:t> could also use some additional work.  I allowed </a:t>
            </a:r>
            <a:r>
              <a:rPr lang="en-US" dirty="0" err="1"/>
              <a:t>Solr</a:t>
            </a:r>
            <a:r>
              <a:rPr lang="en-US" dirty="0"/>
              <a:t> to auto-index and field match using the built-in HTML parser.  Better field management could be done if I did more text preprocessing with fixed fields.  Adding full-text into </a:t>
            </a:r>
            <a:r>
              <a:rPr lang="en-US" dirty="0" err="1"/>
              <a:t>Solr</a:t>
            </a:r>
            <a:r>
              <a:rPr lang="en-US" dirty="0"/>
              <a:t> would allow for summary generation along with term-highlighting which doesn’t exist today.</a:t>
            </a:r>
          </a:p>
          <a:p>
            <a:endParaRPr lang="en-US" dirty="0"/>
          </a:p>
          <a:p>
            <a:r>
              <a:rPr lang="en-US" dirty="0"/>
              <a:t>For search, additional fields could be displayed in the results, especially if the field names were more standardized in </a:t>
            </a:r>
            <a:r>
              <a:rPr lang="en-US" dirty="0" err="1"/>
              <a:t>Solr</a:t>
            </a:r>
            <a:r>
              <a:rPr lang="en-US" dirty="0"/>
              <a:t>.  Additional filtering options could be exposed as options as well to get more accurate results.  Additionally, content moderation and filtering, for example for adult content, could be added.  Lastly, mobile browser support could be added.</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25</a:t>
            </a:fld>
            <a:endParaRPr lang="en-US" dirty="0"/>
          </a:p>
        </p:txBody>
      </p:sp>
    </p:spTree>
    <p:extLst>
      <p:ext uri="{BB962C8B-B14F-4D97-AF65-F5344CB8AC3E}">
        <p14:creationId xmlns:p14="http://schemas.microsoft.com/office/powerpoint/2010/main" val="13081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26</a:t>
            </a:fld>
            <a:endParaRPr lang="en-US" dirty="0"/>
          </a:p>
        </p:txBody>
      </p:sp>
    </p:spTree>
    <p:extLst>
      <p:ext uri="{BB962C8B-B14F-4D97-AF65-F5344CB8AC3E}">
        <p14:creationId xmlns:p14="http://schemas.microsoft.com/office/powerpoint/2010/main" val="3269019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references for this presentation.</a:t>
            </a:r>
          </a:p>
        </p:txBody>
      </p:sp>
      <p:sp>
        <p:nvSpPr>
          <p:cNvPr id="4" name="Slide Number Placeholder 3"/>
          <p:cNvSpPr>
            <a:spLocks noGrp="1"/>
          </p:cNvSpPr>
          <p:nvPr>
            <p:ph type="sldNum" sz="quarter" idx="5"/>
          </p:nvPr>
        </p:nvSpPr>
        <p:spPr/>
        <p:txBody>
          <a:bodyPr/>
          <a:lstStyle/>
          <a:p>
            <a:fld id="{D1423CB8-EAAB-463B-94C4-4DFC526DD431}" type="slidenum">
              <a:rPr lang="en-US" smtClean="0"/>
              <a:t>27</a:t>
            </a:fld>
            <a:endParaRPr lang="en-US" dirty="0"/>
          </a:p>
        </p:txBody>
      </p:sp>
    </p:spTree>
    <p:extLst>
      <p:ext uri="{BB962C8B-B14F-4D97-AF65-F5344CB8AC3E}">
        <p14:creationId xmlns:p14="http://schemas.microsoft.com/office/powerpoint/2010/main" val="4247815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search interface looks like.  This search is for “coronavirus” and returns a bunch of cnn.com pages.</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29</a:t>
            </a:fld>
            <a:endParaRPr lang="en-US" dirty="0"/>
          </a:p>
        </p:txBody>
      </p:sp>
    </p:spTree>
    <p:extLst>
      <p:ext uri="{BB962C8B-B14F-4D97-AF65-F5344CB8AC3E}">
        <p14:creationId xmlns:p14="http://schemas.microsoft.com/office/powerpoint/2010/main" val="4149353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off today with a question.  How many people here remember when they were introduced to the wonder of web search?  I don’t know who all is in the audience today, but I’m guessing that there are people here that remember distinctly when the “magic” of the internet and web search started to impact their lives.  I’m also guessing that there are people here that web search has existed all their life; they can’t remember a time without it, and they might not think that it is super important </a:t>
            </a:r>
            <a:r>
              <a:rPr lang="en-US" dirty="0" err="1"/>
              <a:t>afterall</a:t>
            </a:r>
            <a:r>
              <a:rPr lang="en-US" dirty="0"/>
              <a:t>.  I fall into the first group that I discussed here; I remember distinctly when web search came into my life.  Now for the second question – how many people remember (or know) what we did for search before web search?  Card catalogs at the library, or having our own copy of an Encyclopedia?</a:t>
            </a:r>
          </a:p>
        </p:txBody>
      </p:sp>
      <p:sp>
        <p:nvSpPr>
          <p:cNvPr id="4" name="Slide Number Placeholder 3"/>
          <p:cNvSpPr>
            <a:spLocks noGrp="1"/>
          </p:cNvSpPr>
          <p:nvPr>
            <p:ph type="sldNum" sz="quarter" idx="5"/>
          </p:nvPr>
        </p:nvSpPr>
        <p:spPr/>
        <p:txBody>
          <a:bodyPr/>
          <a:lstStyle/>
          <a:p>
            <a:fld id="{D1423CB8-EAAB-463B-94C4-4DFC526DD431}" type="slidenum">
              <a:rPr lang="en-US" smtClean="0"/>
              <a:t>3</a:t>
            </a:fld>
            <a:endParaRPr lang="en-US" dirty="0"/>
          </a:p>
        </p:txBody>
      </p:sp>
    </p:spTree>
    <p:extLst>
      <p:ext uri="{BB962C8B-B14F-4D97-AF65-F5344CB8AC3E}">
        <p14:creationId xmlns:p14="http://schemas.microsoft.com/office/powerpoint/2010/main" val="72596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you back a bit with some nostalgia; take a listen to this audio in this </a:t>
            </a:r>
            <a:r>
              <a:rPr lang="en-US" dirty="0" err="1"/>
              <a:t>Youtube</a:t>
            </a:r>
            <a:r>
              <a:rPr lang="en-US" dirty="0"/>
              <a:t> clip.  How many of you here have heard this before in-person?  I’m a little bit older, but I remember fondly the harsh tones of a modem connecting over a phone line to another computer, whether it was to a local bulletin board system (BBS), America Online, or another dialup internet service provider.  I </a:t>
            </a:r>
            <a:r>
              <a:rPr lang="en-US" dirty="0" err="1"/>
              <a:t>I</a:t>
            </a:r>
            <a:r>
              <a:rPr lang="en-US" dirty="0"/>
              <a:t> lived through the transition from a computer that just operated standalone to when computers connected to internet and had troves of information available to them.  Go back with me 30 years.</a:t>
            </a:r>
          </a:p>
        </p:txBody>
      </p:sp>
      <p:sp>
        <p:nvSpPr>
          <p:cNvPr id="4" name="Slide Number Placeholder 3"/>
          <p:cNvSpPr>
            <a:spLocks noGrp="1"/>
          </p:cNvSpPr>
          <p:nvPr>
            <p:ph type="sldNum" sz="quarter" idx="5"/>
          </p:nvPr>
        </p:nvSpPr>
        <p:spPr/>
        <p:txBody>
          <a:bodyPr/>
          <a:lstStyle/>
          <a:p>
            <a:fld id="{D1423CB8-EAAB-463B-94C4-4DFC526DD431}" type="slidenum">
              <a:rPr lang="en-US" smtClean="0"/>
              <a:t>4</a:t>
            </a:fld>
            <a:endParaRPr lang="en-US" dirty="0"/>
          </a:p>
        </p:txBody>
      </p:sp>
    </p:spTree>
    <p:extLst>
      <p:ext uri="{BB962C8B-B14F-4D97-AF65-F5344CB8AC3E}">
        <p14:creationId xmlns:p14="http://schemas.microsoft.com/office/powerpoint/2010/main" val="2179498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bring you back to the early 90s because I remember the “woah” and “ah-hah” moment in my life when I was first introduced to the amazing technology of the world wide web, and specifically, a web search engine.  Let’s cover a bit of history, how I remember it especially.  I remember having a 486 computer running Windows 3.1 when my parents first brought home a 14.4kbps dialup modem around 1991.  I remember dialing into local BBS, or bulletin board systems, in my hometown.  This offered for the first time the amazing access to play asynchronous online games with other people, to access and share documents electronically, and to also have my first ever email account.  I can also remember when Gopher started to be popular.  For a first time, there were linked computer systems with organized information documents available, and amazingly a simple search tool that would help locate the documents called Veronica.  While Gopher was definitely cool, it was abruptly replaced completely by the introduction of the World Wide Web.  I remember loading the Netscape Navigator web browser, and when I was introduced to the fledging World Wide Web.  In those days, sites like Yahoo existed but operated as directories sorted by topics.  I remember finally being introduced to </a:t>
            </a:r>
            <a:r>
              <a:rPr lang="en-US" dirty="0" err="1"/>
              <a:t>Webcrawler</a:t>
            </a:r>
            <a:r>
              <a:rPr lang="en-US" dirty="0"/>
              <a:t> and finally having this “woah” moment; here was a site that I didn’t have to browse a topics list but could finally provide just a word to search for and it would give me matching sites back in return.  This was so cool; and this really was the “ah-hah” moment of how cool and life-changing this technology really is.</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5</a:t>
            </a:fld>
            <a:endParaRPr lang="en-US" dirty="0"/>
          </a:p>
        </p:txBody>
      </p:sp>
    </p:spTree>
    <p:extLst>
      <p:ext uri="{BB962C8B-B14F-4D97-AF65-F5344CB8AC3E}">
        <p14:creationId xmlns:p14="http://schemas.microsoft.com/office/powerpoint/2010/main" val="417308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then, I have always wondered how this incredible search technology works.  This really lays the groundwork for why I thought that this project would be interesting. </a:t>
            </a:r>
          </a:p>
          <a:p>
            <a:endParaRPr lang="en-US" dirty="0"/>
          </a:p>
          <a:p>
            <a:r>
              <a:rPr lang="en-US" dirty="0"/>
              <a:t>The first piece that has always interested me is the web crawler – how does it work?  For this project, I wanted to program my own.  There are open-source crawlers available, such as Apache </a:t>
            </a:r>
            <a:r>
              <a:rPr lang="en-US" dirty="0" err="1"/>
              <a:t>Nutch</a:t>
            </a:r>
            <a:r>
              <a:rPr lang="en-US" dirty="0"/>
              <a:t>, but I wanted to figure out how to make one myself.</a:t>
            </a:r>
          </a:p>
          <a:p>
            <a:r>
              <a:rPr lang="en-US" dirty="0"/>
              <a:t>The second piece of this is the indexer.  I decided that it would be best to implement an indexer already out there, specifically Apache </a:t>
            </a:r>
            <a:r>
              <a:rPr lang="en-US" dirty="0" err="1"/>
              <a:t>Solr</a:t>
            </a:r>
            <a:r>
              <a:rPr lang="en-US" dirty="0"/>
              <a:t>.</a:t>
            </a:r>
          </a:p>
          <a:p>
            <a:r>
              <a:rPr lang="en-US" dirty="0"/>
              <a:t>And last, I wanted to provide a search interface.  I decided I wanted to program one of these as well.  </a:t>
            </a:r>
          </a:p>
          <a:p>
            <a:br>
              <a:rPr lang="en-US" dirty="0"/>
            </a:br>
            <a:r>
              <a:rPr lang="en-US" dirty="0"/>
              <a:t>These pieces all tie together – the web crawler feeds information to </a:t>
            </a:r>
            <a:r>
              <a:rPr lang="en-US" dirty="0" err="1"/>
              <a:t>Solr</a:t>
            </a:r>
            <a:r>
              <a:rPr lang="en-US" dirty="0"/>
              <a:t>, and the Search interface interacts with </a:t>
            </a:r>
            <a:r>
              <a:rPr lang="en-US" dirty="0" err="1"/>
              <a:t>Solr</a:t>
            </a:r>
            <a:r>
              <a:rPr lang="en-US" dirty="0"/>
              <a:t> as well.  I additionally needed a database to keep track of the state of my crawler and what pages had been sent to </a:t>
            </a:r>
            <a:r>
              <a:rPr lang="en-US"/>
              <a:t>the indexer.</a:t>
            </a:r>
            <a:endParaRPr lang="en-US" dirty="0"/>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6</a:t>
            </a:fld>
            <a:endParaRPr lang="en-US" dirty="0"/>
          </a:p>
        </p:txBody>
      </p:sp>
    </p:spTree>
    <p:extLst>
      <p:ext uri="{BB962C8B-B14F-4D97-AF65-F5344CB8AC3E}">
        <p14:creationId xmlns:p14="http://schemas.microsoft.com/office/powerpoint/2010/main" val="3247827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7</a:t>
            </a:fld>
            <a:endParaRPr lang="en-US" dirty="0"/>
          </a:p>
        </p:txBody>
      </p:sp>
    </p:spTree>
    <p:extLst>
      <p:ext uri="{BB962C8B-B14F-4D97-AF65-F5344CB8AC3E}">
        <p14:creationId xmlns:p14="http://schemas.microsoft.com/office/powerpoint/2010/main" val="35561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 web crawler work?  Well, it has a basic premise.  I want to start with a web page, or my start page.  I’m going to download that webpage.  Then I’m going to parse the page for all the links to other web pages.  For each one of these links, I’m going to recursively process the link and continue to crawl outwards starting the process all over again.</a:t>
            </a:r>
          </a:p>
          <a:p>
            <a:br>
              <a:rPr lang="en-US" dirty="0"/>
            </a:br>
            <a:r>
              <a:rPr lang="en-US" dirty="0"/>
              <a:t>There definitely is an exponential growth in the total number of pages over time!</a:t>
            </a:r>
          </a:p>
          <a:p>
            <a:endParaRPr lang="en-US" dirty="0"/>
          </a:p>
        </p:txBody>
      </p:sp>
      <p:sp>
        <p:nvSpPr>
          <p:cNvPr id="4" name="Slide Number Placeholder 3"/>
          <p:cNvSpPr>
            <a:spLocks noGrp="1"/>
          </p:cNvSpPr>
          <p:nvPr>
            <p:ph type="sldNum" sz="quarter" idx="5"/>
          </p:nvPr>
        </p:nvSpPr>
        <p:spPr/>
        <p:txBody>
          <a:bodyPr/>
          <a:lstStyle/>
          <a:p>
            <a:fld id="{D1423CB8-EAAB-463B-94C4-4DFC526DD431}" type="slidenum">
              <a:rPr lang="en-US" smtClean="0"/>
              <a:t>8</a:t>
            </a:fld>
            <a:endParaRPr lang="en-US" dirty="0"/>
          </a:p>
        </p:txBody>
      </p:sp>
    </p:spTree>
    <p:extLst>
      <p:ext uri="{BB962C8B-B14F-4D97-AF65-F5344CB8AC3E}">
        <p14:creationId xmlns:p14="http://schemas.microsoft.com/office/powerpoint/2010/main" val="169426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my web crawler, I decided I wanted to get down and dirty and build my own from scratch.  I decided that I would use Python code along with a MySQL database backend to keep track of the state of the URLs.  For my design, I decided to keep track of the depth that I encountered each URL at, which I called the “rank”.  My starting pages would be rank 1 pages; any page they linked to would become rank 2 pages.  Each rank 2 page would be processed and sites they linked to would be rank 3 pages, etc.</a:t>
            </a:r>
            <a:br>
              <a:rPr lang="en-US" dirty="0"/>
            </a:br>
            <a:br>
              <a:rPr lang="en-US" dirty="0"/>
            </a:br>
            <a:r>
              <a:rPr lang="en-US" dirty="0"/>
              <a:t>As the basic operations, I downloaded each web page using the </a:t>
            </a:r>
            <a:r>
              <a:rPr lang="en-US" dirty="0" err="1"/>
              <a:t>wget</a:t>
            </a:r>
            <a:r>
              <a:rPr lang="en-US" dirty="0"/>
              <a:t> program - which is a command line program to download a URL.  After downloading the page, I’d parse all the links using the Python module BeautifulSoup.  I’d also keep track of my sites that I had seen, crawled, downloaded, </a:t>
            </a:r>
            <a:r>
              <a:rPr lang="en-US" dirty="0" err="1"/>
              <a:t>etc</a:t>
            </a:r>
            <a:r>
              <a:rPr lang="en-US" dirty="0"/>
              <a:t> in a MySQL database using the Python module dataset.  To be a good netizen, I implemented basic robots.txt support through urllib.robotparser, which would let me check if I had permission to download a webpage before I just went to get it.</a:t>
            </a:r>
          </a:p>
          <a:p>
            <a:endParaRPr lang="en-US" dirty="0"/>
          </a:p>
          <a:p>
            <a:r>
              <a:rPr lang="en-US" dirty="0"/>
              <a:t>Some of the challenges that I had in putting this together included having to figure out what type of content I had.  You can’t always trust a URL to tell you exactly what it is; for example some image files may not have a common image extension.  I only wanted to deal with HTML pages, so I had to do some detection when I started the download to see if I wanted to actually fully download a particular URL; skipping any document type besides HTML documents.  I also had to keep track of duplicate URLs; quite frequently multiple sites linked to the same pages.  Single-threaded performance was very limiting – only being able download a single page at a time is slow.  I ended up implementing a threaded crawler that would do 16 sites simultaneously, which pretty much swamped my crawling computer.  And lastly, bandwidth – both total bandwidth and data caps - along with plain hard drive space to save these HTML files were also challenges.  I ended up running this (with permission) at the academic institution where I work, which dealt with the bandwidth issues at least.</a:t>
            </a:r>
          </a:p>
        </p:txBody>
      </p:sp>
      <p:sp>
        <p:nvSpPr>
          <p:cNvPr id="4" name="Slide Number Placeholder 3"/>
          <p:cNvSpPr>
            <a:spLocks noGrp="1"/>
          </p:cNvSpPr>
          <p:nvPr>
            <p:ph type="sldNum" sz="quarter" idx="5"/>
          </p:nvPr>
        </p:nvSpPr>
        <p:spPr/>
        <p:txBody>
          <a:bodyPr/>
          <a:lstStyle/>
          <a:p>
            <a:fld id="{D1423CB8-EAAB-463B-94C4-4DFC526DD431}" type="slidenum">
              <a:rPr lang="en-US" smtClean="0"/>
              <a:t>9</a:t>
            </a:fld>
            <a:endParaRPr lang="en-US" dirty="0"/>
          </a:p>
        </p:txBody>
      </p:sp>
    </p:spTree>
    <p:extLst>
      <p:ext uri="{BB962C8B-B14F-4D97-AF65-F5344CB8AC3E}">
        <p14:creationId xmlns:p14="http://schemas.microsoft.com/office/powerpoint/2010/main" val="125260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7813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7924800" cy="381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6488768"/>
            <a:ext cx="2667000" cy="365125"/>
          </a:xfrm>
          <a:prstGeom prst="rect">
            <a:avLst/>
          </a:prstGeom>
        </p:spPr>
        <p:txBody>
          <a:bodyPr/>
          <a:lstStyle>
            <a:lvl1pPr>
              <a:defRPr/>
            </a:lvl1pPr>
          </a:lstStyle>
          <a:p>
            <a:r>
              <a:rPr lang="en-US" dirty="0"/>
              <a:t>Author: Sean E. Hensley</a:t>
            </a:r>
          </a:p>
        </p:txBody>
      </p:sp>
      <p:sp>
        <p:nvSpPr>
          <p:cNvPr id="5" name="Footer Placeholder 4"/>
          <p:cNvSpPr>
            <a:spLocks noGrp="1"/>
          </p:cNvSpPr>
          <p:nvPr>
            <p:ph type="ftr" sz="quarter" idx="11"/>
          </p:nvPr>
        </p:nvSpPr>
        <p:spPr>
          <a:xfrm>
            <a:off x="3200400" y="6488766"/>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992471" y="6488767"/>
            <a:ext cx="2133600" cy="365125"/>
          </a:xfrm>
          <a:prstGeom prst="rect">
            <a:avLst/>
          </a:prstGeom>
        </p:spPr>
        <p:txBody>
          <a:bodyPr/>
          <a:lstStyle>
            <a:lvl1pPr algn="r">
              <a:defRPr/>
            </a:lvl1pPr>
          </a:lstStyle>
          <a:p>
            <a:fld id="{EC878632-27D6-44C0-979D-69AC75299331}" type="slidenum">
              <a:rPr lang="en-US" smtClean="0"/>
              <a:pPr/>
              <a:t>‹#›</a:t>
            </a:fld>
            <a:endParaRPr lang="en-US" dirty="0"/>
          </a:p>
        </p:txBody>
      </p:sp>
    </p:spTree>
    <p:extLst>
      <p:ext uri="{BB962C8B-B14F-4D97-AF65-F5344CB8AC3E}">
        <p14:creationId xmlns:p14="http://schemas.microsoft.com/office/powerpoint/2010/main" val="13924989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533400"/>
            <a:ext cx="7924800" cy="4572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0" y="1406295"/>
            <a:ext cx="9144000" cy="47553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9144000" cy="533400"/>
          </a:xfrm>
          <a:prstGeom prst="rect">
            <a:avLst/>
          </a:prstGeom>
          <a:solidFill>
            <a:srgbClr val="FFD100"/>
          </a:solidFill>
          <a:ln>
            <a:solidFill>
              <a:srgbClr val="FFD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4800" y="91447"/>
            <a:ext cx="1066800" cy="1085454"/>
          </a:xfrm>
          <a:prstGeom prst="rect">
            <a:avLst/>
          </a:prstGeom>
        </p:spPr>
      </p:pic>
      <p:sp>
        <p:nvSpPr>
          <p:cNvPr id="11" name="Date Placeholder 4"/>
          <p:cNvSpPr>
            <a:spLocks noGrp="1"/>
          </p:cNvSpPr>
          <p:nvPr>
            <p:ph type="dt" sz="half" idx="2"/>
          </p:nvPr>
        </p:nvSpPr>
        <p:spPr>
          <a:xfrm>
            <a:off x="0" y="6488768"/>
            <a:ext cx="6705600" cy="369232"/>
          </a:xfrm>
          <a:prstGeom prst="rect">
            <a:avLst/>
          </a:prstGeom>
        </p:spPr>
        <p:txBody>
          <a:bodyPr/>
          <a:lstStyle>
            <a:lvl1pPr algn="l">
              <a:defRPr/>
            </a:lvl1pPr>
          </a:lstStyle>
          <a:p>
            <a:r>
              <a:rPr lang="en-US" dirty="0"/>
              <a:t>Authors: Sean E. Hensley, Chris Wieringa, Melissa Silvestri</a:t>
            </a:r>
          </a:p>
        </p:txBody>
      </p:sp>
      <p:sp>
        <p:nvSpPr>
          <p:cNvPr id="12" name="Slide Number Placeholder 6"/>
          <p:cNvSpPr>
            <a:spLocks noGrp="1"/>
          </p:cNvSpPr>
          <p:nvPr>
            <p:ph type="sldNum" sz="quarter" idx="4"/>
          </p:nvPr>
        </p:nvSpPr>
        <p:spPr>
          <a:xfrm>
            <a:off x="8458201" y="6482607"/>
            <a:ext cx="685800" cy="358257"/>
          </a:xfrm>
          <a:prstGeom prst="rect">
            <a:avLst/>
          </a:prstGeom>
        </p:spPr>
        <p:txBody>
          <a:bodyPr/>
          <a:lstStyle>
            <a:lvl1pPr algn="r">
              <a:defRPr sz="1600">
                <a:solidFill>
                  <a:sysClr val="windowText" lastClr="000000"/>
                </a:solidFill>
              </a:defRPr>
            </a:lvl1pPr>
          </a:lstStyle>
          <a:p>
            <a:fld id="{2704B35B-1B4A-4E2D-9316-F502ECA02DE8}" type="slidenum">
              <a:rPr lang="en-US" smtClean="0"/>
              <a:pPr/>
              <a:t>‹#›</a:t>
            </a:fld>
            <a:endParaRPr lang="en-US" dirty="0"/>
          </a:p>
        </p:txBody>
      </p:sp>
      <p:sp>
        <p:nvSpPr>
          <p:cNvPr id="13" name="Footer Placeholder 12"/>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2990539"/>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p:txStyles>
    <p:titleStyle>
      <a:lvl1pPr algn="ctr" defTabSz="914400" rtl="0" eaLnBrk="1" latinLnBrk="0" hangingPunct="1">
        <a:spcBef>
          <a:spcPct val="0"/>
        </a:spcBef>
        <a:buNone/>
        <a:defRPr sz="40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Open Sans" pitchFamily="34" charset="0"/>
          <a:ea typeface="Open Sans" pitchFamily="34" charset="0"/>
          <a:cs typeface="Open Sans"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Open Sans" pitchFamily="34" charset="0"/>
          <a:ea typeface="Open Sans" pitchFamily="34" charset="0"/>
          <a:cs typeface="Open Sans"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Open Sans" pitchFamily="34" charset="0"/>
          <a:ea typeface="Open Sans" pitchFamily="34" charset="0"/>
          <a:cs typeface="Open Sans"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pitchFamily="34" charset="0"/>
          <a:ea typeface="Open Sans" pitchFamily="34" charset="0"/>
          <a:cs typeface="Open Sans"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pitchFamily="34" charset="0"/>
          <a:ea typeface="Open Sans" pitchFamily="34" charset="0"/>
          <a:cs typeface="Open Sans"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ucene.apache.org/sol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tlas.cs.calvin.edu/csc5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chriswier/csc530indexe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n.wikipedia.org/wiki/Wikipedia:Multiyear_ranking_of_most_viewed_pag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tlas.cs.calvin.edu/csc53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hriswier/csc530indexer" TargetMode="External"/><Relationship Id="rId2" Type="http://schemas.openxmlformats.org/officeDocument/2006/relationships/hyperlink" Target="https://atlas.cs.calvin.edu/csc53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gsNaR6FRuO0?feature=oembed" TargetMode="Externa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Gopher_(protocol)" TargetMode="External"/><Relationship Id="rId4" Type="http://schemas.openxmlformats.org/officeDocument/2006/relationships/hyperlink" Target="https://en.wikipedia.org/wiki/Bulletin_board_syst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crummy.com/software/BeautifulSoup/bs4/doc/"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docs.python.org/3/library/urllib.robotparser.html" TargetMode="External"/><Relationship Id="rId4" Type="http://schemas.openxmlformats.org/officeDocument/2006/relationships/hyperlink" Target="https://dataset.readthedocs.io/en/lates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 y="1143002"/>
            <a:ext cx="8534401" cy="5181598"/>
          </a:xfrm>
        </p:spPr>
        <p:txBody>
          <a:bodyPr>
            <a:normAutofit/>
          </a:bodyPr>
          <a:lstStyle/>
          <a:p>
            <a:pPr marL="457200" lvl="1" indent="0">
              <a:buNone/>
            </a:pPr>
            <a:endParaRPr lang="en-US" sz="2000" dirty="0"/>
          </a:p>
          <a:p>
            <a:pPr marL="457200" lvl="1" indent="0" algn="ctr">
              <a:buNone/>
            </a:pPr>
            <a:r>
              <a:rPr lang="en-US" sz="4000" i="1" dirty="0"/>
              <a:t>Web Crawler, Indexer, and Search</a:t>
            </a:r>
          </a:p>
          <a:p>
            <a:pPr marL="0" indent="0" algn="ctr">
              <a:buNone/>
            </a:pPr>
            <a:br>
              <a:rPr lang="en-US" sz="1200" dirty="0"/>
            </a:br>
            <a:br>
              <a:rPr lang="en-US" sz="1200" dirty="0"/>
            </a:br>
            <a:endParaRPr lang="en-US" sz="1200" dirty="0"/>
          </a:p>
          <a:p>
            <a:pPr marL="0" indent="0" algn="ctr">
              <a:buNone/>
            </a:pPr>
            <a:br>
              <a:rPr lang="en-US" sz="1200" dirty="0"/>
            </a:br>
            <a:r>
              <a:rPr lang="en-US" sz="1200" dirty="0"/>
              <a:t>A programming and implementation project by</a:t>
            </a:r>
            <a:endParaRPr lang="en-US" sz="2400" dirty="0"/>
          </a:p>
          <a:p>
            <a:pPr marL="0" indent="0" algn="ctr">
              <a:buNone/>
            </a:pPr>
            <a:r>
              <a:rPr lang="en-US" dirty="0"/>
              <a:t>Chris Wieringa</a:t>
            </a:r>
            <a:br>
              <a:rPr lang="en-US" dirty="0"/>
            </a:br>
            <a:br>
              <a:rPr lang="en-US" dirty="0"/>
            </a:br>
            <a:endParaRPr lang="en-US" dirty="0"/>
          </a:p>
          <a:p>
            <a:pPr marL="0" indent="0" algn="ctr">
              <a:buNone/>
            </a:pPr>
            <a:r>
              <a:rPr lang="en-US" dirty="0"/>
              <a:t>Prof. Murali Mani</a:t>
            </a:r>
          </a:p>
          <a:p>
            <a:pPr marL="0" indent="0" algn="ctr">
              <a:buNone/>
            </a:pPr>
            <a:r>
              <a:rPr lang="en-US" dirty="0"/>
              <a:t>CSC530, UM Flint, Fall 2020</a:t>
            </a:r>
          </a:p>
        </p:txBody>
      </p:sp>
      <p:sp>
        <p:nvSpPr>
          <p:cNvPr id="7" name="Date Placeholder 6"/>
          <p:cNvSpPr>
            <a:spLocks noGrp="1"/>
          </p:cNvSpPr>
          <p:nvPr>
            <p:ph type="dt" sz="half" idx="10"/>
          </p:nvPr>
        </p:nvSpPr>
        <p:spPr>
          <a:xfrm>
            <a:off x="0" y="6488769"/>
            <a:ext cx="6400800" cy="365124"/>
          </a:xfrm>
        </p:spPr>
        <p:txBody>
          <a:bodyPr/>
          <a:lstStyle/>
          <a:p>
            <a:r>
              <a:rPr lang="en-US" dirty="0"/>
              <a:t>Author: Chris Wieringa</a:t>
            </a:r>
          </a:p>
        </p:txBody>
      </p:sp>
      <p:sp>
        <p:nvSpPr>
          <p:cNvPr id="8" name="Slide Number Placeholder 7"/>
          <p:cNvSpPr>
            <a:spLocks noGrp="1"/>
          </p:cNvSpPr>
          <p:nvPr>
            <p:ph type="sldNum" sz="quarter" idx="12"/>
          </p:nvPr>
        </p:nvSpPr>
        <p:spPr/>
        <p:txBody>
          <a:bodyPr/>
          <a:lstStyle/>
          <a:p>
            <a:fld id="{EC878632-27D6-44C0-979D-69AC75299331}" type="slidenum">
              <a:rPr lang="en-US" smtClean="0"/>
              <a:pPr/>
              <a:t>1</a:t>
            </a:fld>
            <a:endParaRPr lang="en-US" dirty="0"/>
          </a:p>
        </p:txBody>
      </p:sp>
    </p:spTree>
    <p:extLst>
      <p:ext uri="{BB962C8B-B14F-4D97-AF65-F5344CB8AC3E}">
        <p14:creationId xmlns:p14="http://schemas.microsoft.com/office/powerpoint/2010/main" val="2282223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Web Crawler</a:t>
            </a:r>
          </a:p>
        </p:txBody>
      </p:sp>
      <p:pic>
        <p:nvPicPr>
          <p:cNvPr id="6" name="2020-10-19_20-01-28">
            <a:hlinkClick r:id="" action="ppaction://media"/>
            <a:extLst>
              <a:ext uri="{FF2B5EF4-FFF2-40B4-BE49-F238E27FC236}">
                <a16:creationId xmlns:a16="http://schemas.microsoft.com/office/drawing/2014/main" id="{55380833-B99D-46C0-B130-072FA8E34A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1447800"/>
            <a:ext cx="8009744" cy="4505481"/>
          </a:xfrm>
        </p:spPr>
      </p:pic>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10</a:t>
            </a:fld>
            <a:endParaRPr lang="en-US" dirty="0"/>
          </a:p>
        </p:txBody>
      </p:sp>
    </p:spTree>
    <p:extLst>
      <p:ext uri="{BB962C8B-B14F-4D97-AF65-F5344CB8AC3E}">
        <p14:creationId xmlns:p14="http://schemas.microsoft.com/office/powerpoint/2010/main" val="6984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b="1" dirty="0"/>
              <a:t>Indexer</a:t>
            </a:r>
          </a:p>
          <a:p>
            <a:r>
              <a:rPr lang="en-US" dirty="0"/>
              <a:t>Search</a:t>
            </a:r>
          </a:p>
          <a:p>
            <a:r>
              <a:rPr lang="en-US" dirty="0"/>
              <a:t>Project Results</a:t>
            </a:r>
          </a:p>
          <a:p>
            <a:r>
              <a:rPr lang="en-US"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11</a:t>
            </a:fld>
            <a:endParaRPr lang="en-US" dirty="0"/>
          </a:p>
        </p:txBody>
      </p:sp>
    </p:spTree>
    <p:extLst>
      <p:ext uri="{BB962C8B-B14F-4D97-AF65-F5344CB8AC3E}">
        <p14:creationId xmlns:p14="http://schemas.microsoft.com/office/powerpoint/2010/main" val="250126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Indexer</a:t>
            </a:r>
          </a:p>
        </p:txBody>
      </p:sp>
      <p:sp>
        <p:nvSpPr>
          <p:cNvPr id="3" name="Content Placeholder 2">
            <a:extLst>
              <a:ext uri="{FF2B5EF4-FFF2-40B4-BE49-F238E27FC236}">
                <a16:creationId xmlns:a16="http://schemas.microsoft.com/office/drawing/2014/main" id="{EEC03523-3F2B-4273-B010-10B06ADAA746}"/>
              </a:ext>
            </a:extLst>
          </p:cNvPr>
          <p:cNvSpPr>
            <a:spLocks noGrp="1"/>
          </p:cNvSpPr>
          <p:nvPr>
            <p:ph idx="1"/>
          </p:nvPr>
        </p:nvSpPr>
        <p:spPr/>
        <p:txBody>
          <a:bodyPr/>
          <a:lstStyle/>
          <a:p>
            <a:r>
              <a:rPr lang="en-US" dirty="0"/>
              <a:t>How does an indexer work?</a:t>
            </a:r>
          </a:p>
          <a:p>
            <a:pPr lvl="1"/>
            <a:r>
              <a:rPr lang="en-US" dirty="0"/>
              <a:t>Covered extensively in the CSC530 class </a:t>
            </a:r>
          </a:p>
          <a:p>
            <a:pPr lvl="1"/>
            <a:r>
              <a:rPr lang="en-US" dirty="0"/>
              <a:t>Page-centric data structure (documents    words)</a:t>
            </a:r>
            <a:br>
              <a:rPr lang="en-US" dirty="0"/>
            </a:br>
            <a:r>
              <a:rPr lang="en-US" dirty="0"/>
              <a:t>to keyword-centric structure (words    documents)</a:t>
            </a:r>
          </a:p>
          <a:p>
            <a:r>
              <a:rPr lang="en-US" dirty="0">
                <a:hlinkClick r:id="rId3"/>
              </a:rPr>
              <a:t>Apache </a:t>
            </a:r>
            <a:r>
              <a:rPr lang="en-US" dirty="0" err="1">
                <a:hlinkClick r:id="rId3"/>
              </a:rPr>
              <a:t>Solr</a:t>
            </a:r>
            <a:r>
              <a:rPr lang="en-US" sz="1000" dirty="0"/>
              <a:t> 11 </a:t>
            </a:r>
            <a:r>
              <a:rPr lang="en-US" dirty="0"/>
              <a:t>– open-source indexer</a:t>
            </a:r>
          </a:p>
          <a:p>
            <a:pPr lvl="1"/>
            <a:r>
              <a:rPr lang="en-US" dirty="0"/>
              <a:t>Creates an inverted index</a:t>
            </a:r>
          </a:p>
          <a:p>
            <a:pPr lvl="1"/>
            <a:r>
              <a:rPr lang="en-US" dirty="0"/>
              <a:t>XML/HTTP/JSON APIs</a:t>
            </a:r>
          </a:p>
          <a:p>
            <a:pPr lvl="1"/>
            <a:r>
              <a:rPr lang="en-US" dirty="0"/>
              <a:t>Integrated search / query capabilities</a:t>
            </a:r>
          </a:p>
          <a:p>
            <a:pPr lvl="1"/>
            <a:r>
              <a:rPr lang="en-US" dirty="0"/>
              <a:t>Scalable solution</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12</a:t>
            </a:fld>
            <a:endParaRPr lang="en-US" dirty="0"/>
          </a:p>
        </p:txBody>
      </p:sp>
      <p:sp>
        <p:nvSpPr>
          <p:cNvPr id="6" name="Arrow: Right 5">
            <a:extLst>
              <a:ext uri="{FF2B5EF4-FFF2-40B4-BE49-F238E27FC236}">
                <a16:creationId xmlns:a16="http://schemas.microsoft.com/office/drawing/2014/main" id="{489FCDA4-7DEB-4A08-B2E4-F1A519C85AB4}"/>
              </a:ext>
            </a:extLst>
          </p:cNvPr>
          <p:cNvSpPr/>
          <p:nvPr/>
        </p:nvSpPr>
        <p:spPr>
          <a:xfrm>
            <a:off x="7086600" y="2667000"/>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01DCC51-33A1-4A0F-BEE5-23656BA5214E}"/>
              </a:ext>
            </a:extLst>
          </p:cNvPr>
          <p:cNvSpPr/>
          <p:nvPr/>
        </p:nvSpPr>
        <p:spPr>
          <a:xfrm>
            <a:off x="6477000" y="3124200"/>
            <a:ext cx="228600"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30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Indexer</a:t>
            </a:r>
          </a:p>
        </p:txBody>
      </p:sp>
      <p:sp>
        <p:nvSpPr>
          <p:cNvPr id="3" name="Content Placeholder 2">
            <a:extLst>
              <a:ext uri="{FF2B5EF4-FFF2-40B4-BE49-F238E27FC236}">
                <a16:creationId xmlns:a16="http://schemas.microsoft.com/office/drawing/2014/main" id="{EEC03523-3F2B-4273-B010-10B06ADAA746}"/>
              </a:ext>
            </a:extLst>
          </p:cNvPr>
          <p:cNvSpPr>
            <a:spLocks noGrp="1"/>
          </p:cNvSpPr>
          <p:nvPr>
            <p:ph idx="1"/>
          </p:nvPr>
        </p:nvSpPr>
        <p:spPr/>
        <p:txBody>
          <a:bodyPr>
            <a:normAutofit lnSpcReduction="10000"/>
          </a:bodyPr>
          <a:lstStyle/>
          <a:p>
            <a:r>
              <a:rPr lang="en-US" dirty="0"/>
              <a:t>Apache </a:t>
            </a:r>
            <a:r>
              <a:rPr lang="en-US" dirty="0" err="1"/>
              <a:t>Solr</a:t>
            </a:r>
            <a:r>
              <a:rPr lang="en-US" dirty="0"/>
              <a:t> 7.7.3 install on Ubuntu 18.04LTS</a:t>
            </a:r>
          </a:p>
          <a:p>
            <a:pPr lvl="1"/>
            <a:r>
              <a:rPr lang="en-US" dirty="0"/>
              <a:t>Attempted </a:t>
            </a:r>
            <a:r>
              <a:rPr lang="en-US" dirty="0" err="1"/>
              <a:t>Solr</a:t>
            </a:r>
            <a:r>
              <a:rPr lang="en-US" dirty="0"/>
              <a:t> in Kubernetes on Google Cloud and MicroK8s with partial success</a:t>
            </a:r>
          </a:p>
          <a:p>
            <a:r>
              <a:rPr lang="en-US" dirty="0"/>
              <a:t>Python scripts to populate </a:t>
            </a:r>
            <a:r>
              <a:rPr lang="en-US" dirty="0" err="1"/>
              <a:t>Solr</a:t>
            </a:r>
            <a:endParaRPr lang="en-US" dirty="0"/>
          </a:p>
          <a:p>
            <a:pPr lvl="1"/>
            <a:r>
              <a:rPr lang="en-US" dirty="0"/>
              <a:t>Iterate through all downloaded pages / URLs</a:t>
            </a:r>
          </a:p>
          <a:p>
            <a:pPr lvl="1"/>
            <a:r>
              <a:rPr lang="en-US" dirty="0"/>
              <a:t>Upload the full-text HTML for processing via HTTP API using ‘curl’</a:t>
            </a:r>
          </a:p>
          <a:p>
            <a:pPr lvl="2"/>
            <a:r>
              <a:rPr lang="en-US" dirty="0"/>
              <a:t>curl </a:t>
            </a:r>
            <a:r>
              <a:rPr lang="en-US" i="1" dirty="0">
                <a:solidFill>
                  <a:schemeClr val="bg1">
                    <a:lumMod val="50000"/>
                  </a:schemeClr>
                </a:solidFill>
              </a:rPr>
              <a:t>&lt;</a:t>
            </a:r>
            <a:r>
              <a:rPr lang="en-US" i="1" dirty="0" err="1">
                <a:solidFill>
                  <a:schemeClr val="bg1">
                    <a:lumMod val="50000"/>
                  </a:schemeClr>
                </a:solidFill>
              </a:rPr>
              <a:t>solrposturl</a:t>
            </a:r>
            <a:r>
              <a:rPr lang="en-US" i="1" dirty="0">
                <a:solidFill>
                  <a:schemeClr val="bg1">
                    <a:lumMod val="50000"/>
                  </a:schemeClr>
                </a:solidFill>
              </a:rPr>
              <a:t>&gt;</a:t>
            </a:r>
            <a:r>
              <a:rPr lang="en-US" dirty="0"/>
              <a:t>?literal.id=</a:t>
            </a:r>
            <a:r>
              <a:rPr lang="en-US" i="1" dirty="0">
                <a:solidFill>
                  <a:schemeClr val="bg1">
                    <a:lumMod val="50000"/>
                  </a:schemeClr>
                </a:solidFill>
              </a:rPr>
              <a:t>&lt;</a:t>
            </a:r>
            <a:r>
              <a:rPr lang="en-US" i="1" dirty="0" err="1">
                <a:solidFill>
                  <a:schemeClr val="bg1">
                    <a:lumMod val="50000"/>
                  </a:schemeClr>
                </a:solidFill>
              </a:rPr>
              <a:t>weburl</a:t>
            </a:r>
            <a:r>
              <a:rPr lang="en-US" i="1" dirty="0">
                <a:solidFill>
                  <a:schemeClr val="bg1">
                    <a:lumMod val="50000"/>
                  </a:schemeClr>
                </a:solidFill>
              </a:rPr>
              <a:t>&gt;</a:t>
            </a:r>
            <a:r>
              <a:rPr lang="en-US" dirty="0"/>
              <a:t>&amp;commit=true –F </a:t>
            </a:r>
            <a:r>
              <a:rPr lang="en-US" dirty="0" err="1"/>
              <a:t>myfile</a:t>
            </a:r>
            <a:r>
              <a:rPr lang="en-US" dirty="0"/>
              <a:t>=@</a:t>
            </a:r>
            <a:r>
              <a:rPr lang="en-US" i="1" dirty="0">
                <a:solidFill>
                  <a:schemeClr val="bg1">
                    <a:lumMod val="50000"/>
                  </a:schemeClr>
                </a:solidFill>
              </a:rPr>
              <a:t>&lt;webpagefilepath&gt;</a:t>
            </a:r>
          </a:p>
          <a:p>
            <a:pPr lvl="1"/>
            <a:r>
              <a:rPr lang="en-US" dirty="0" err="1"/>
              <a:t>Solr</a:t>
            </a:r>
            <a:r>
              <a:rPr lang="en-US" dirty="0"/>
              <a:t> auto-index of HTML document types</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13</a:t>
            </a:fld>
            <a:endParaRPr lang="en-US" dirty="0"/>
          </a:p>
        </p:txBody>
      </p:sp>
    </p:spTree>
    <p:extLst>
      <p:ext uri="{BB962C8B-B14F-4D97-AF65-F5344CB8AC3E}">
        <p14:creationId xmlns:p14="http://schemas.microsoft.com/office/powerpoint/2010/main" val="4154798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Indexer</a:t>
            </a:r>
          </a:p>
        </p:txBody>
      </p:sp>
      <p:pic>
        <p:nvPicPr>
          <p:cNvPr id="6" name="Content Placeholder 5">
            <a:extLst>
              <a:ext uri="{FF2B5EF4-FFF2-40B4-BE49-F238E27FC236}">
                <a16:creationId xmlns:a16="http://schemas.microsoft.com/office/drawing/2014/main" id="{132171F9-D92F-495C-8B0D-6FB2EC2AC863}"/>
              </a:ext>
            </a:extLst>
          </p:cNvPr>
          <p:cNvPicPr>
            <a:picLocks noGrp="1" noChangeAspect="1"/>
          </p:cNvPicPr>
          <p:nvPr>
            <p:ph idx="1"/>
          </p:nvPr>
        </p:nvPicPr>
        <p:blipFill>
          <a:blip r:embed="rId3"/>
          <a:stretch>
            <a:fillRect/>
          </a:stretch>
        </p:blipFill>
        <p:spPr>
          <a:xfrm>
            <a:off x="494403" y="1734204"/>
            <a:ext cx="7572363" cy="4754563"/>
          </a:xfrm>
          <a:prstGeom prst="rect">
            <a:avLst/>
          </a:prstGeom>
        </p:spPr>
      </p:pic>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14</a:t>
            </a:fld>
            <a:endParaRPr lang="en-US" dirty="0"/>
          </a:p>
        </p:txBody>
      </p:sp>
      <p:sp>
        <p:nvSpPr>
          <p:cNvPr id="8" name="Content Placeholder 2">
            <a:extLst>
              <a:ext uri="{FF2B5EF4-FFF2-40B4-BE49-F238E27FC236}">
                <a16:creationId xmlns:a16="http://schemas.microsoft.com/office/drawing/2014/main" id="{AC565D97-EF89-4942-A07A-C2AA53F350A4}"/>
              </a:ext>
            </a:extLst>
          </p:cNvPr>
          <p:cNvSpPr txBox="1">
            <a:spLocks/>
          </p:cNvSpPr>
          <p:nvPr/>
        </p:nvSpPr>
        <p:spPr>
          <a:xfrm>
            <a:off x="0" y="1219200"/>
            <a:ext cx="9144000" cy="4755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Open Sans" pitchFamily="34" charset="0"/>
                <a:ea typeface="Open Sans" pitchFamily="34" charset="0"/>
                <a:cs typeface="Open Sans"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Open Sans" pitchFamily="34" charset="0"/>
                <a:ea typeface="Open Sans" pitchFamily="34" charset="0"/>
                <a:cs typeface="Open Sans"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Open Sans" pitchFamily="34" charset="0"/>
                <a:ea typeface="Open Sans" pitchFamily="34" charset="0"/>
                <a:cs typeface="Open Sans"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pitchFamily="34" charset="0"/>
                <a:ea typeface="Open Sans" pitchFamily="34" charset="0"/>
                <a:cs typeface="Open Sans"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pitchFamily="34" charset="0"/>
                <a:ea typeface="Open Sans" pitchFamily="34" charset="0"/>
                <a:cs typeface="Open Sans"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Web interface to administer </a:t>
            </a:r>
            <a:r>
              <a:rPr lang="en-US" dirty="0" err="1"/>
              <a:t>Solr</a:t>
            </a:r>
            <a:r>
              <a:rPr lang="en-US" dirty="0"/>
              <a:t>:</a:t>
            </a:r>
          </a:p>
        </p:txBody>
      </p:sp>
    </p:spTree>
    <p:extLst>
      <p:ext uri="{BB962C8B-B14F-4D97-AF65-F5344CB8AC3E}">
        <p14:creationId xmlns:p14="http://schemas.microsoft.com/office/powerpoint/2010/main" val="53496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Indexer</a:t>
            </a:r>
          </a:p>
        </p:txBody>
      </p:sp>
      <p:pic>
        <p:nvPicPr>
          <p:cNvPr id="6" name="2020-10-19_20-00-39">
            <a:hlinkClick r:id="" action="ppaction://media"/>
            <a:extLst>
              <a:ext uri="{FF2B5EF4-FFF2-40B4-BE49-F238E27FC236}">
                <a16:creationId xmlns:a16="http://schemas.microsoft.com/office/drawing/2014/main" id="{0CCE1263-F380-4968-94F3-8B00CB76C15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46075" y="1406525"/>
            <a:ext cx="8451850" cy="4754563"/>
          </a:xfrm>
        </p:spPr>
      </p:pic>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15</a:t>
            </a:fld>
            <a:endParaRPr lang="en-US" dirty="0"/>
          </a:p>
        </p:txBody>
      </p:sp>
    </p:spTree>
    <p:extLst>
      <p:ext uri="{BB962C8B-B14F-4D97-AF65-F5344CB8AC3E}">
        <p14:creationId xmlns:p14="http://schemas.microsoft.com/office/powerpoint/2010/main" val="425573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dirty="0"/>
              <a:t>Indexer</a:t>
            </a:r>
          </a:p>
          <a:p>
            <a:r>
              <a:rPr lang="en-US" b="1" dirty="0"/>
              <a:t>Search</a:t>
            </a:r>
          </a:p>
          <a:p>
            <a:r>
              <a:rPr lang="en-US" dirty="0"/>
              <a:t>Project Results</a:t>
            </a:r>
          </a:p>
          <a:p>
            <a:r>
              <a:rPr lang="en-US"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16</a:t>
            </a:fld>
            <a:endParaRPr lang="en-US" dirty="0"/>
          </a:p>
        </p:txBody>
      </p:sp>
    </p:spTree>
    <p:extLst>
      <p:ext uri="{BB962C8B-B14F-4D97-AF65-F5344CB8AC3E}">
        <p14:creationId xmlns:p14="http://schemas.microsoft.com/office/powerpoint/2010/main" val="139314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Search</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17</a:t>
            </a:fld>
            <a:endParaRPr lang="en-US" dirty="0"/>
          </a:p>
        </p:txBody>
      </p:sp>
      <p:sp>
        <p:nvSpPr>
          <p:cNvPr id="7" name="Content Placeholder 6">
            <a:extLst>
              <a:ext uri="{FF2B5EF4-FFF2-40B4-BE49-F238E27FC236}">
                <a16:creationId xmlns:a16="http://schemas.microsoft.com/office/drawing/2014/main" id="{1E705CE6-7268-4860-986E-7D999617DD20}"/>
              </a:ext>
            </a:extLst>
          </p:cNvPr>
          <p:cNvSpPr>
            <a:spLocks noGrp="1"/>
          </p:cNvSpPr>
          <p:nvPr>
            <p:ph idx="1"/>
          </p:nvPr>
        </p:nvSpPr>
        <p:spPr/>
        <p:txBody>
          <a:bodyPr/>
          <a:lstStyle/>
          <a:p>
            <a:r>
              <a:rPr lang="en-US" dirty="0"/>
              <a:t>How does a Search interface work?</a:t>
            </a:r>
          </a:p>
          <a:p>
            <a:pPr lvl="1"/>
            <a:r>
              <a:rPr lang="en-US" dirty="0"/>
              <a:t>This is common knowledge by all</a:t>
            </a:r>
          </a:p>
          <a:p>
            <a:pPr lvl="1"/>
            <a:r>
              <a:rPr lang="en-US" dirty="0"/>
              <a:t>Supply a query term, get results back</a:t>
            </a:r>
          </a:p>
          <a:p>
            <a:pPr lvl="1"/>
            <a:r>
              <a:rPr lang="en-US" dirty="0"/>
              <a:t>Faster is better (to the user!)</a:t>
            </a:r>
          </a:p>
          <a:p>
            <a:pPr lvl="1"/>
            <a:r>
              <a:rPr lang="en-US" dirty="0"/>
              <a:t>Desire relevant results</a:t>
            </a:r>
          </a:p>
          <a:p>
            <a:pPr lvl="1"/>
            <a:r>
              <a:rPr lang="en-US" dirty="0"/>
              <a:t>Examples:  Google, Bing, DuckDuckGo, </a:t>
            </a:r>
            <a:r>
              <a:rPr lang="en-US" dirty="0" err="1"/>
              <a:t>etc</a:t>
            </a:r>
            <a:endParaRPr lang="en-US" dirty="0"/>
          </a:p>
        </p:txBody>
      </p:sp>
    </p:spTree>
    <p:extLst>
      <p:ext uri="{BB962C8B-B14F-4D97-AF65-F5344CB8AC3E}">
        <p14:creationId xmlns:p14="http://schemas.microsoft.com/office/powerpoint/2010/main" val="205611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Search</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18</a:t>
            </a:fld>
            <a:endParaRPr lang="en-US" dirty="0"/>
          </a:p>
        </p:txBody>
      </p:sp>
      <p:sp>
        <p:nvSpPr>
          <p:cNvPr id="7" name="Content Placeholder 6">
            <a:extLst>
              <a:ext uri="{FF2B5EF4-FFF2-40B4-BE49-F238E27FC236}">
                <a16:creationId xmlns:a16="http://schemas.microsoft.com/office/drawing/2014/main" id="{1E705CE6-7268-4860-986E-7D999617DD20}"/>
              </a:ext>
            </a:extLst>
          </p:cNvPr>
          <p:cNvSpPr>
            <a:spLocks noGrp="1"/>
          </p:cNvSpPr>
          <p:nvPr>
            <p:ph idx="1"/>
          </p:nvPr>
        </p:nvSpPr>
        <p:spPr/>
        <p:txBody>
          <a:bodyPr/>
          <a:lstStyle/>
          <a:p>
            <a:r>
              <a:rPr lang="en-US" dirty="0"/>
              <a:t>Apache </a:t>
            </a:r>
            <a:r>
              <a:rPr lang="en-US" dirty="0" err="1"/>
              <a:t>Solr</a:t>
            </a:r>
            <a:r>
              <a:rPr lang="en-US" dirty="0"/>
              <a:t> provides a query interface, but the results are JSON…</a:t>
            </a:r>
          </a:p>
          <a:p>
            <a:endParaRPr lang="en-US" dirty="0"/>
          </a:p>
        </p:txBody>
      </p:sp>
      <p:pic>
        <p:nvPicPr>
          <p:cNvPr id="3" name="Picture 2">
            <a:extLst>
              <a:ext uri="{FF2B5EF4-FFF2-40B4-BE49-F238E27FC236}">
                <a16:creationId xmlns:a16="http://schemas.microsoft.com/office/drawing/2014/main" id="{A4470143-EC3B-4D08-9F16-A6BF93E6C33E}"/>
              </a:ext>
            </a:extLst>
          </p:cNvPr>
          <p:cNvPicPr>
            <a:picLocks noChangeAspect="1"/>
          </p:cNvPicPr>
          <p:nvPr/>
        </p:nvPicPr>
        <p:blipFill>
          <a:blip r:embed="rId3"/>
          <a:stretch>
            <a:fillRect/>
          </a:stretch>
        </p:blipFill>
        <p:spPr>
          <a:xfrm>
            <a:off x="304800" y="2590800"/>
            <a:ext cx="8387595" cy="3386608"/>
          </a:xfrm>
          <a:prstGeom prst="rect">
            <a:avLst/>
          </a:prstGeom>
        </p:spPr>
      </p:pic>
    </p:spTree>
    <p:extLst>
      <p:ext uri="{BB962C8B-B14F-4D97-AF65-F5344CB8AC3E}">
        <p14:creationId xmlns:p14="http://schemas.microsoft.com/office/powerpoint/2010/main" val="53568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Search</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19</a:t>
            </a:fld>
            <a:endParaRPr lang="en-US" dirty="0"/>
          </a:p>
        </p:txBody>
      </p:sp>
      <p:sp>
        <p:nvSpPr>
          <p:cNvPr id="7" name="Content Placeholder 6">
            <a:extLst>
              <a:ext uri="{FF2B5EF4-FFF2-40B4-BE49-F238E27FC236}">
                <a16:creationId xmlns:a16="http://schemas.microsoft.com/office/drawing/2014/main" id="{1E705CE6-7268-4860-986E-7D999617DD20}"/>
              </a:ext>
            </a:extLst>
          </p:cNvPr>
          <p:cNvSpPr>
            <a:spLocks noGrp="1"/>
          </p:cNvSpPr>
          <p:nvPr>
            <p:ph idx="1"/>
          </p:nvPr>
        </p:nvSpPr>
        <p:spPr/>
        <p:txBody>
          <a:bodyPr/>
          <a:lstStyle/>
          <a:p>
            <a:r>
              <a:rPr lang="en-US" dirty="0">
                <a:hlinkClick r:id="rId3"/>
              </a:rPr>
              <a:t>React NodeJS</a:t>
            </a:r>
            <a:r>
              <a:rPr lang="en-US" sz="1000" dirty="0"/>
              <a:t>12</a:t>
            </a:r>
            <a:r>
              <a:rPr lang="en-US" dirty="0"/>
              <a:t> frontend search webpage</a:t>
            </a:r>
          </a:p>
          <a:p>
            <a:pPr lvl="1"/>
            <a:r>
              <a:rPr lang="en-US" dirty="0"/>
              <a:t>Input for a query text, number of results, pagination</a:t>
            </a:r>
          </a:p>
          <a:p>
            <a:pPr lvl="1"/>
            <a:r>
              <a:rPr lang="en-US" dirty="0"/>
              <a:t>Simple response for results, showing URL title, link, score, cached HTML page, and picture (if applicable)</a:t>
            </a:r>
          </a:p>
          <a:p>
            <a:pPr lvl="1"/>
            <a:r>
              <a:rPr lang="en-US" dirty="0"/>
              <a:t>JavaScript asynchronous fetch using </a:t>
            </a:r>
            <a:r>
              <a:rPr lang="en-US" dirty="0" err="1"/>
              <a:t>Solr</a:t>
            </a:r>
            <a:r>
              <a:rPr lang="en-US" dirty="0"/>
              <a:t> Query API</a:t>
            </a:r>
          </a:p>
          <a:p>
            <a:pPr lvl="1"/>
            <a:r>
              <a:rPr lang="en-US" dirty="0"/>
              <a:t>JSON parsing native to JavaScript for displaying results through React</a:t>
            </a:r>
          </a:p>
          <a:p>
            <a:pPr lvl="1"/>
            <a:r>
              <a:rPr lang="en-US" dirty="0"/>
              <a:t>Available: </a:t>
            </a:r>
            <a:r>
              <a:rPr lang="en-US" dirty="0">
                <a:hlinkClick r:id="rId4"/>
              </a:rPr>
              <a:t>https://atlas.cs.calvin.edu/csc530/</a:t>
            </a:r>
            <a:endParaRPr lang="en-US" dirty="0"/>
          </a:p>
        </p:txBody>
      </p:sp>
    </p:spTree>
    <p:extLst>
      <p:ext uri="{BB962C8B-B14F-4D97-AF65-F5344CB8AC3E}">
        <p14:creationId xmlns:p14="http://schemas.microsoft.com/office/powerpoint/2010/main" val="2397817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dirty="0"/>
              <a:t>Indexer</a:t>
            </a:r>
          </a:p>
          <a:p>
            <a:r>
              <a:rPr lang="en-US" dirty="0"/>
              <a:t>Search</a:t>
            </a:r>
          </a:p>
          <a:p>
            <a:r>
              <a:rPr lang="en-US" dirty="0"/>
              <a:t>Project Results</a:t>
            </a:r>
          </a:p>
          <a:p>
            <a:r>
              <a:rPr lang="en-US"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2</a:t>
            </a:fld>
            <a:endParaRPr lang="en-US" dirty="0"/>
          </a:p>
        </p:txBody>
      </p:sp>
    </p:spTree>
    <p:extLst>
      <p:ext uri="{BB962C8B-B14F-4D97-AF65-F5344CB8AC3E}">
        <p14:creationId xmlns:p14="http://schemas.microsoft.com/office/powerpoint/2010/main" val="1446826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Search</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20</a:t>
            </a:fld>
            <a:endParaRPr lang="en-US" dirty="0"/>
          </a:p>
        </p:txBody>
      </p:sp>
      <p:pic>
        <p:nvPicPr>
          <p:cNvPr id="3" name="Content Placeholder 2">
            <a:extLst>
              <a:ext uri="{FF2B5EF4-FFF2-40B4-BE49-F238E27FC236}">
                <a16:creationId xmlns:a16="http://schemas.microsoft.com/office/drawing/2014/main" id="{3697CF80-9160-4FF5-AF02-1923B8C3131D}"/>
              </a:ext>
            </a:extLst>
          </p:cNvPr>
          <p:cNvPicPr>
            <a:picLocks noGrp="1" noChangeAspect="1"/>
          </p:cNvPicPr>
          <p:nvPr>
            <p:ph idx="1"/>
          </p:nvPr>
        </p:nvPicPr>
        <p:blipFill>
          <a:blip r:embed="rId3"/>
          <a:stretch>
            <a:fillRect/>
          </a:stretch>
        </p:blipFill>
        <p:spPr>
          <a:xfrm>
            <a:off x="457200" y="1219366"/>
            <a:ext cx="7946369" cy="5269401"/>
          </a:xfrm>
          <a:prstGeom prst="rect">
            <a:avLst/>
          </a:prstGeom>
        </p:spPr>
      </p:pic>
    </p:spTree>
    <p:extLst>
      <p:ext uri="{BB962C8B-B14F-4D97-AF65-F5344CB8AC3E}">
        <p14:creationId xmlns:p14="http://schemas.microsoft.com/office/powerpoint/2010/main" val="298250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dirty="0"/>
              <a:t>Indexer</a:t>
            </a:r>
          </a:p>
          <a:p>
            <a:r>
              <a:rPr lang="en-US" dirty="0"/>
              <a:t>Search</a:t>
            </a:r>
          </a:p>
          <a:p>
            <a:r>
              <a:rPr lang="en-US" b="1" dirty="0"/>
              <a:t>Project Results</a:t>
            </a:r>
          </a:p>
          <a:p>
            <a:r>
              <a:rPr lang="en-US"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21</a:t>
            </a:fld>
            <a:endParaRPr lang="en-US" dirty="0"/>
          </a:p>
        </p:txBody>
      </p:sp>
    </p:spTree>
    <p:extLst>
      <p:ext uri="{BB962C8B-B14F-4D97-AF65-F5344CB8AC3E}">
        <p14:creationId xmlns:p14="http://schemas.microsoft.com/office/powerpoint/2010/main" val="1398476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Project Results</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22</a:t>
            </a:fld>
            <a:endParaRPr lang="en-US" dirty="0"/>
          </a:p>
        </p:txBody>
      </p:sp>
      <p:sp>
        <p:nvSpPr>
          <p:cNvPr id="7" name="Content Placeholder 6">
            <a:extLst>
              <a:ext uri="{FF2B5EF4-FFF2-40B4-BE49-F238E27FC236}">
                <a16:creationId xmlns:a16="http://schemas.microsoft.com/office/drawing/2014/main" id="{49D3B722-894F-4614-A150-6439D5503B9F}"/>
              </a:ext>
            </a:extLst>
          </p:cNvPr>
          <p:cNvSpPr>
            <a:spLocks noGrp="1"/>
          </p:cNvSpPr>
          <p:nvPr>
            <p:ph idx="1"/>
          </p:nvPr>
        </p:nvSpPr>
        <p:spPr>
          <a:xfrm>
            <a:off x="-17929" y="1371599"/>
            <a:ext cx="9144000" cy="5117167"/>
          </a:xfrm>
        </p:spPr>
        <p:txBody>
          <a:bodyPr>
            <a:normAutofit lnSpcReduction="10000"/>
          </a:bodyPr>
          <a:lstStyle/>
          <a:p>
            <a:r>
              <a:rPr lang="en-US" dirty="0"/>
              <a:t>Resounding success overall! </a:t>
            </a:r>
          </a:p>
          <a:p>
            <a:r>
              <a:rPr lang="en-US" dirty="0"/>
              <a:t>Code available on </a:t>
            </a:r>
            <a:r>
              <a:rPr lang="en-US" dirty="0">
                <a:hlinkClick r:id="rId3"/>
              </a:rPr>
              <a:t>Github</a:t>
            </a:r>
            <a:r>
              <a:rPr lang="en-US" dirty="0"/>
              <a:t>  </a:t>
            </a:r>
          </a:p>
          <a:p>
            <a:r>
              <a:rPr lang="en-US" dirty="0"/>
              <a:t>Crawling: started with </a:t>
            </a:r>
            <a:r>
              <a:rPr lang="en-US" dirty="0">
                <a:hlinkClick r:id="rId4"/>
              </a:rPr>
              <a:t>top 25 most visited pages</a:t>
            </a:r>
            <a:r>
              <a:rPr lang="en-US" sz="1000" dirty="0"/>
              <a:t>13</a:t>
            </a:r>
            <a:r>
              <a:rPr lang="en-US" dirty="0"/>
              <a:t> on Wikipedia from 2007-2020</a:t>
            </a:r>
          </a:p>
          <a:p>
            <a:pPr lvl="1"/>
            <a:r>
              <a:rPr lang="en-US" dirty="0"/>
              <a:t>Rank 1 count: 25 downloaded pages</a:t>
            </a:r>
          </a:p>
          <a:p>
            <a:pPr lvl="1"/>
            <a:r>
              <a:rPr lang="en-US" dirty="0"/>
              <a:t>Rank 2 count: 35,547 downloaded pages</a:t>
            </a:r>
          </a:p>
          <a:p>
            <a:pPr lvl="1"/>
            <a:r>
              <a:rPr lang="en-US" dirty="0"/>
              <a:t>Rank 3 count: 502,154+ downloaded pages </a:t>
            </a:r>
          </a:p>
          <a:p>
            <a:pPr lvl="1"/>
            <a:r>
              <a:rPr lang="en-US" b="1" i="1" dirty="0"/>
              <a:t>Defeat!</a:t>
            </a:r>
            <a:r>
              <a:rPr lang="en-US" dirty="0"/>
              <a:t> Only fully crawled 2,255 pages total</a:t>
            </a:r>
          </a:p>
          <a:p>
            <a:pPr lvl="1"/>
            <a:r>
              <a:rPr lang="en-US" dirty="0"/>
              <a:t>87GB disk space used storing these pages</a:t>
            </a:r>
          </a:p>
          <a:p>
            <a:pPr lvl="1"/>
            <a:r>
              <a:rPr lang="en-US" dirty="0"/>
              <a:t>Wikipedia heavily links to themselves</a:t>
            </a:r>
          </a:p>
        </p:txBody>
      </p:sp>
    </p:spTree>
    <p:extLst>
      <p:ext uri="{BB962C8B-B14F-4D97-AF65-F5344CB8AC3E}">
        <p14:creationId xmlns:p14="http://schemas.microsoft.com/office/powerpoint/2010/main" val="176829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Project Results</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23</a:t>
            </a:fld>
            <a:endParaRPr lang="en-US" dirty="0"/>
          </a:p>
        </p:txBody>
      </p:sp>
      <p:sp>
        <p:nvSpPr>
          <p:cNvPr id="7" name="Content Placeholder 6">
            <a:extLst>
              <a:ext uri="{FF2B5EF4-FFF2-40B4-BE49-F238E27FC236}">
                <a16:creationId xmlns:a16="http://schemas.microsoft.com/office/drawing/2014/main" id="{49D3B722-894F-4614-A150-6439D5503B9F}"/>
              </a:ext>
            </a:extLst>
          </p:cNvPr>
          <p:cNvSpPr>
            <a:spLocks noGrp="1"/>
          </p:cNvSpPr>
          <p:nvPr>
            <p:ph idx="1"/>
          </p:nvPr>
        </p:nvSpPr>
        <p:spPr>
          <a:xfrm>
            <a:off x="-17929" y="1371599"/>
            <a:ext cx="9144000" cy="5117167"/>
          </a:xfrm>
        </p:spPr>
        <p:txBody>
          <a:bodyPr>
            <a:normAutofit fontScale="92500" lnSpcReduction="10000"/>
          </a:bodyPr>
          <a:lstStyle/>
          <a:p>
            <a:r>
              <a:rPr lang="en-US" dirty="0"/>
              <a:t>Indexing:  </a:t>
            </a:r>
          </a:p>
          <a:p>
            <a:pPr lvl="1"/>
            <a:r>
              <a:rPr lang="en-US" dirty="0"/>
              <a:t>Total HTML files indexed:  518,371</a:t>
            </a:r>
          </a:p>
          <a:p>
            <a:pPr lvl="1"/>
            <a:r>
              <a:rPr lang="en-US" dirty="0"/>
              <a:t>Index size:  14.86GB</a:t>
            </a:r>
          </a:p>
          <a:p>
            <a:pPr lvl="1"/>
            <a:r>
              <a:rPr lang="en-US" dirty="0"/>
              <a:t>No issues with CPU or memory usage.</a:t>
            </a:r>
          </a:p>
          <a:p>
            <a:r>
              <a:rPr lang="en-US" dirty="0"/>
              <a:t>Crawling and Indexing Time: &gt;1 week 24x7</a:t>
            </a:r>
          </a:p>
          <a:p>
            <a:r>
              <a:rPr lang="en-US" dirty="0"/>
              <a:t>Searching:</a:t>
            </a:r>
          </a:p>
          <a:p>
            <a:pPr lvl="1"/>
            <a:r>
              <a:rPr lang="en-US" dirty="0"/>
              <a:t>Deployed production build of ReactJS website as static HTML/JS/CSS files</a:t>
            </a:r>
          </a:p>
          <a:p>
            <a:pPr lvl="1"/>
            <a:r>
              <a:rPr lang="en-US" dirty="0"/>
              <a:t>Apache webserver </a:t>
            </a:r>
            <a:r>
              <a:rPr lang="en-US" dirty="0" err="1"/>
              <a:t>ProxyPass</a:t>
            </a:r>
            <a:r>
              <a:rPr lang="en-US" dirty="0"/>
              <a:t> for </a:t>
            </a:r>
            <a:r>
              <a:rPr lang="en-US" dirty="0" err="1"/>
              <a:t>Solr</a:t>
            </a:r>
            <a:r>
              <a:rPr lang="en-US" dirty="0"/>
              <a:t> query URL only (security risk to expose other API URLs)</a:t>
            </a:r>
          </a:p>
          <a:p>
            <a:pPr lvl="1"/>
            <a:r>
              <a:rPr lang="en-US" dirty="0">
                <a:hlinkClick r:id="rId3"/>
              </a:rPr>
              <a:t>https://atlas.cs.calvin.edu/csc530/</a:t>
            </a:r>
            <a:r>
              <a:rPr lang="en-US" dirty="0"/>
              <a:t> </a:t>
            </a:r>
          </a:p>
        </p:txBody>
      </p:sp>
    </p:spTree>
    <p:extLst>
      <p:ext uri="{BB962C8B-B14F-4D97-AF65-F5344CB8AC3E}">
        <p14:creationId xmlns:p14="http://schemas.microsoft.com/office/powerpoint/2010/main" val="409671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dirty="0"/>
              <a:t>Indexer</a:t>
            </a:r>
          </a:p>
          <a:p>
            <a:r>
              <a:rPr lang="en-US" dirty="0"/>
              <a:t>Search</a:t>
            </a:r>
          </a:p>
          <a:p>
            <a:r>
              <a:rPr lang="en-US" dirty="0"/>
              <a:t>Project Results</a:t>
            </a:r>
          </a:p>
          <a:p>
            <a:r>
              <a:rPr lang="en-US" b="1"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24</a:t>
            </a:fld>
            <a:endParaRPr lang="en-US" dirty="0"/>
          </a:p>
        </p:txBody>
      </p:sp>
    </p:spTree>
    <p:extLst>
      <p:ext uri="{BB962C8B-B14F-4D97-AF65-F5344CB8AC3E}">
        <p14:creationId xmlns:p14="http://schemas.microsoft.com/office/powerpoint/2010/main" val="3912986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Future Work</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25</a:t>
            </a:fld>
            <a:endParaRPr lang="en-US" dirty="0"/>
          </a:p>
        </p:txBody>
      </p:sp>
      <p:sp>
        <p:nvSpPr>
          <p:cNvPr id="7" name="Content Placeholder 6">
            <a:extLst>
              <a:ext uri="{FF2B5EF4-FFF2-40B4-BE49-F238E27FC236}">
                <a16:creationId xmlns:a16="http://schemas.microsoft.com/office/drawing/2014/main" id="{49D3B722-894F-4614-A150-6439D5503B9F}"/>
              </a:ext>
            </a:extLst>
          </p:cNvPr>
          <p:cNvSpPr>
            <a:spLocks noGrp="1"/>
          </p:cNvSpPr>
          <p:nvPr>
            <p:ph idx="1"/>
          </p:nvPr>
        </p:nvSpPr>
        <p:spPr>
          <a:xfrm>
            <a:off x="-17929" y="1371600"/>
            <a:ext cx="9144000" cy="5181600"/>
          </a:xfrm>
        </p:spPr>
        <p:txBody>
          <a:bodyPr>
            <a:normAutofit fontScale="77500" lnSpcReduction="20000"/>
          </a:bodyPr>
          <a:lstStyle/>
          <a:p>
            <a:r>
              <a:rPr lang="en-US" dirty="0"/>
              <a:t>Crawling:</a:t>
            </a:r>
          </a:p>
          <a:p>
            <a:pPr lvl="1"/>
            <a:r>
              <a:rPr lang="en-US" dirty="0"/>
              <a:t>Better deadlink detection</a:t>
            </a:r>
          </a:p>
          <a:p>
            <a:pPr lvl="1"/>
            <a:r>
              <a:rPr lang="en-US" dirty="0"/>
              <a:t>robots.txt refresh after elapsed time period</a:t>
            </a:r>
          </a:p>
          <a:p>
            <a:pPr lvl="1"/>
            <a:r>
              <a:rPr lang="en-US" dirty="0"/>
              <a:t>Horizontal Scaling</a:t>
            </a:r>
          </a:p>
          <a:p>
            <a:pPr lvl="1"/>
            <a:r>
              <a:rPr lang="en-US" dirty="0"/>
              <a:t>Cached page content refresh</a:t>
            </a:r>
          </a:p>
          <a:p>
            <a:r>
              <a:rPr lang="en-US" dirty="0"/>
              <a:t>Indexing:</a:t>
            </a:r>
          </a:p>
          <a:p>
            <a:pPr lvl="1"/>
            <a:r>
              <a:rPr lang="en-US" dirty="0"/>
              <a:t>Fixed-field indexing vs automatic field indexing</a:t>
            </a:r>
          </a:p>
          <a:p>
            <a:pPr lvl="1"/>
            <a:r>
              <a:rPr lang="en-US" dirty="0"/>
              <a:t>Full-text for summaries and term-highlighting</a:t>
            </a:r>
          </a:p>
          <a:p>
            <a:pPr lvl="1"/>
            <a:r>
              <a:rPr lang="en-US" dirty="0"/>
              <a:t>Horizontal Scaling</a:t>
            </a:r>
          </a:p>
          <a:p>
            <a:r>
              <a:rPr lang="en-US" dirty="0"/>
              <a:t>Searching:</a:t>
            </a:r>
          </a:p>
          <a:p>
            <a:pPr lvl="1"/>
            <a:r>
              <a:rPr lang="en-US" dirty="0"/>
              <a:t>More fields displayed</a:t>
            </a:r>
          </a:p>
          <a:p>
            <a:pPr lvl="1"/>
            <a:r>
              <a:rPr lang="en-US" dirty="0"/>
              <a:t>Additional filtering of results capabilities</a:t>
            </a:r>
          </a:p>
          <a:p>
            <a:pPr lvl="1"/>
            <a:r>
              <a:rPr lang="en-US" dirty="0"/>
              <a:t>Adult content-moderation</a:t>
            </a:r>
          </a:p>
          <a:p>
            <a:pPr lvl="1"/>
            <a:r>
              <a:rPr lang="en-US" dirty="0"/>
              <a:t>Mobile browser support</a:t>
            </a:r>
          </a:p>
          <a:p>
            <a:pPr lvl="1"/>
            <a:endParaRPr lang="en-US" dirty="0"/>
          </a:p>
        </p:txBody>
      </p:sp>
    </p:spTree>
    <p:extLst>
      <p:ext uri="{BB962C8B-B14F-4D97-AF65-F5344CB8AC3E}">
        <p14:creationId xmlns:p14="http://schemas.microsoft.com/office/powerpoint/2010/main" val="4067157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dirty="0"/>
              <a:t>Web Crawler</a:t>
            </a:r>
          </a:p>
          <a:p>
            <a:r>
              <a:rPr lang="en-US" dirty="0"/>
              <a:t>Indexer</a:t>
            </a:r>
          </a:p>
          <a:p>
            <a:r>
              <a:rPr lang="en-US" dirty="0"/>
              <a:t>Search</a:t>
            </a:r>
          </a:p>
          <a:p>
            <a:r>
              <a:rPr lang="en-US" dirty="0"/>
              <a:t>Project Results</a:t>
            </a:r>
          </a:p>
          <a:p>
            <a:r>
              <a:rPr lang="en-US" dirty="0"/>
              <a:t>Future Work</a:t>
            </a:r>
          </a:p>
          <a:p>
            <a:r>
              <a:rPr lang="en-US" b="1"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26</a:t>
            </a:fld>
            <a:endParaRPr lang="en-US" dirty="0"/>
          </a:p>
        </p:txBody>
      </p:sp>
    </p:spTree>
    <p:extLst>
      <p:ext uri="{BB962C8B-B14F-4D97-AF65-F5344CB8AC3E}">
        <p14:creationId xmlns:p14="http://schemas.microsoft.com/office/powerpoint/2010/main" val="228920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8B9F-BEA6-4309-A3AF-DDF202190F7C}"/>
              </a:ext>
            </a:extLst>
          </p:cNvPr>
          <p:cNvSpPr>
            <a:spLocks noGrp="1"/>
          </p:cNvSpPr>
          <p:nvPr>
            <p:ph type="title"/>
          </p:nvPr>
        </p:nvSpPr>
        <p:spPr>
          <a:xfrm>
            <a:off x="-1" y="609600"/>
            <a:ext cx="9126071" cy="381000"/>
          </a:xfrm>
        </p:spPr>
        <p:txBody>
          <a:bodyPr/>
          <a:lstStyle/>
          <a:p>
            <a:r>
              <a:rPr lang="en-US" dirty="0"/>
              <a:t>References</a:t>
            </a:r>
          </a:p>
        </p:txBody>
      </p:sp>
      <p:sp>
        <p:nvSpPr>
          <p:cNvPr id="3" name="Content Placeholder 2">
            <a:extLst>
              <a:ext uri="{FF2B5EF4-FFF2-40B4-BE49-F238E27FC236}">
                <a16:creationId xmlns:a16="http://schemas.microsoft.com/office/drawing/2014/main" id="{F333B92E-0FEA-49EB-9C49-1B4C399956F7}"/>
              </a:ext>
            </a:extLst>
          </p:cNvPr>
          <p:cNvSpPr>
            <a:spLocks noGrp="1"/>
          </p:cNvSpPr>
          <p:nvPr>
            <p:ph idx="1"/>
          </p:nvPr>
        </p:nvSpPr>
        <p:spPr/>
        <p:txBody>
          <a:bodyPr>
            <a:normAutofit/>
          </a:bodyPr>
          <a:lstStyle/>
          <a:p>
            <a:pPr marL="0" indent="0">
              <a:buNone/>
            </a:pPr>
            <a:r>
              <a:rPr lang="en-US" sz="1600" dirty="0"/>
              <a:t>1. https://en.wikipedia.org/wiki/Gopher_(protocol)</a:t>
            </a:r>
          </a:p>
          <a:p>
            <a:pPr marL="0" indent="0">
              <a:buNone/>
            </a:pPr>
            <a:r>
              <a:rPr lang="en-US" sz="1600" dirty="0"/>
              <a:t>2. https://en.wikipedia.org/wiki/Timeline_of_web_search_engines</a:t>
            </a:r>
          </a:p>
          <a:p>
            <a:pPr marL="0" indent="0">
              <a:buNone/>
            </a:pPr>
            <a:r>
              <a:rPr lang="en-US" sz="1600" dirty="0"/>
              <a:t>3. https://en.wikipedia.org/wiki/Netscape_Navigator</a:t>
            </a:r>
          </a:p>
          <a:p>
            <a:pPr marL="0" indent="0">
              <a:buNone/>
            </a:pPr>
            <a:r>
              <a:rPr lang="en-US" sz="1600" dirty="0"/>
              <a:t>4. https://logodix.com/logo/749520.jpg</a:t>
            </a:r>
          </a:p>
          <a:p>
            <a:pPr marL="0" indent="0">
              <a:buNone/>
            </a:pPr>
            <a:r>
              <a:rPr lang="en-US" sz="1600" dirty="0"/>
              <a:t>5. https://www.researchgate.net/figure/Web-Crawler-Free-Icon-Available-from-Online-Web-Fonts_fig4_338226442</a:t>
            </a:r>
          </a:p>
          <a:p>
            <a:pPr marL="0" indent="0">
              <a:buNone/>
            </a:pPr>
            <a:r>
              <a:rPr lang="en-US" sz="1600" dirty="0"/>
              <a:t>6. https://www.hiclipart.com/search?clipart=Solr</a:t>
            </a:r>
          </a:p>
          <a:p>
            <a:pPr marL="0" indent="0">
              <a:buNone/>
            </a:pPr>
            <a:r>
              <a:rPr lang="en-US" sz="1600" dirty="0"/>
              <a:t>7. https://commons.wikimedia.org/wiki/File:System_search_icon.png</a:t>
            </a:r>
          </a:p>
          <a:p>
            <a:pPr marL="0" indent="0">
              <a:buNone/>
            </a:pPr>
            <a:r>
              <a:rPr lang="en-US" sz="1600" dirty="0"/>
              <a:t>8. https://www.crummy.com/software/BeautifulSoup/bs4/doc/</a:t>
            </a:r>
          </a:p>
          <a:p>
            <a:pPr marL="0" indent="0">
              <a:buNone/>
            </a:pPr>
            <a:r>
              <a:rPr lang="en-US" sz="1600" dirty="0"/>
              <a:t>9. https://dataset.readthedocs.io/en/latest/</a:t>
            </a:r>
          </a:p>
          <a:p>
            <a:pPr marL="0" indent="0">
              <a:buNone/>
            </a:pPr>
            <a:r>
              <a:rPr lang="en-US" sz="1600" dirty="0"/>
              <a:t>10. https://docs.python.org/3/library/urllib.robotparser.html</a:t>
            </a:r>
          </a:p>
          <a:p>
            <a:pPr marL="0" indent="0">
              <a:buNone/>
            </a:pPr>
            <a:r>
              <a:rPr lang="en-US" sz="1600" dirty="0"/>
              <a:t>11. https://lucene.apache.org/solr/</a:t>
            </a:r>
          </a:p>
          <a:p>
            <a:pPr marL="0" indent="0">
              <a:buNone/>
            </a:pPr>
            <a:r>
              <a:rPr lang="en-US" sz="1600" dirty="0"/>
              <a:t>12. https://reactjs.org/</a:t>
            </a:r>
          </a:p>
          <a:p>
            <a:pPr marL="0" indent="0">
              <a:buNone/>
            </a:pPr>
            <a:r>
              <a:rPr lang="en-US" sz="1600" dirty="0"/>
              <a:t>13. https://en.wikipedia.org/wiki/Wikipedia:Multiyear_ranking_of_most_viewed_pages</a:t>
            </a:r>
          </a:p>
          <a:p>
            <a:pPr marL="0" indent="0">
              <a:buNone/>
            </a:pPr>
            <a:endParaRPr lang="en-US" sz="1600" dirty="0"/>
          </a:p>
          <a:p>
            <a:pPr marL="0" indent="0">
              <a:buNone/>
            </a:pPr>
            <a:endParaRPr lang="en-US" sz="1600" dirty="0"/>
          </a:p>
        </p:txBody>
      </p:sp>
      <p:sp>
        <p:nvSpPr>
          <p:cNvPr id="4" name="Date Placeholder 3">
            <a:extLst>
              <a:ext uri="{FF2B5EF4-FFF2-40B4-BE49-F238E27FC236}">
                <a16:creationId xmlns:a16="http://schemas.microsoft.com/office/drawing/2014/main" id="{854C16E7-66C7-4EAA-AE0A-B1DB2643044D}"/>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870FB3C1-E294-4D66-B650-B154866991D4}"/>
              </a:ext>
            </a:extLst>
          </p:cNvPr>
          <p:cNvSpPr>
            <a:spLocks noGrp="1"/>
          </p:cNvSpPr>
          <p:nvPr>
            <p:ph type="sldNum" sz="quarter" idx="12"/>
          </p:nvPr>
        </p:nvSpPr>
        <p:spPr/>
        <p:txBody>
          <a:bodyPr/>
          <a:lstStyle/>
          <a:p>
            <a:fld id="{EC878632-27D6-44C0-979D-69AC75299331}" type="slidenum">
              <a:rPr lang="en-US" smtClean="0"/>
              <a:pPr/>
              <a:t>27</a:t>
            </a:fld>
            <a:endParaRPr lang="en-US" dirty="0"/>
          </a:p>
        </p:txBody>
      </p:sp>
    </p:spTree>
    <p:extLst>
      <p:ext uri="{BB962C8B-B14F-4D97-AF65-F5344CB8AC3E}">
        <p14:creationId xmlns:p14="http://schemas.microsoft.com/office/powerpoint/2010/main" val="3191724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8B9F-BEA6-4309-A3AF-DDF202190F7C}"/>
              </a:ext>
            </a:extLst>
          </p:cNvPr>
          <p:cNvSpPr>
            <a:spLocks noGrp="1"/>
          </p:cNvSpPr>
          <p:nvPr>
            <p:ph type="title"/>
          </p:nvPr>
        </p:nvSpPr>
        <p:spPr>
          <a:xfrm>
            <a:off x="-1" y="609600"/>
            <a:ext cx="9126071" cy="381000"/>
          </a:xfrm>
        </p:spPr>
        <p:txBody>
          <a:bodyPr/>
          <a:lstStyle/>
          <a:p>
            <a:r>
              <a:rPr lang="en-US" dirty="0"/>
              <a:t>Thank you!</a:t>
            </a:r>
          </a:p>
        </p:txBody>
      </p:sp>
      <p:sp>
        <p:nvSpPr>
          <p:cNvPr id="3" name="Content Placeholder 2">
            <a:extLst>
              <a:ext uri="{FF2B5EF4-FFF2-40B4-BE49-F238E27FC236}">
                <a16:creationId xmlns:a16="http://schemas.microsoft.com/office/drawing/2014/main" id="{F333B92E-0FEA-49EB-9C49-1B4C399956F7}"/>
              </a:ext>
            </a:extLst>
          </p:cNvPr>
          <p:cNvSpPr>
            <a:spLocks noGrp="1"/>
          </p:cNvSpPr>
          <p:nvPr>
            <p:ph idx="1"/>
          </p:nvPr>
        </p:nvSpPr>
        <p:spPr/>
        <p:txBody>
          <a:bodyPr>
            <a:normAutofit/>
          </a:bodyPr>
          <a:lstStyle/>
          <a:p>
            <a:pPr marL="0" indent="0" algn="ctr">
              <a:buNone/>
            </a:pPr>
            <a:r>
              <a:rPr lang="en-US" sz="2800" dirty="0"/>
              <a:t>Thanks for listening!  Try the search site yourself at:</a:t>
            </a:r>
          </a:p>
          <a:p>
            <a:pPr marL="0" indent="0" algn="ctr">
              <a:buNone/>
            </a:pPr>
            <a:r>
              <a:rPr lang="en-US" sz="2800" dirty="0">
                <a:hlinkClick r:id="rId2"/>
              </a:rPr>
              <a:t>https://atlas.cs.calvin.edu/csc530/</a:t>
            </a:r>
            <a:br>
              <a:rPr lang="en-US" sz="2800" dirty="0"/>
            </a:br>
            <a:br>
              <a:rPr lang="en-US" sz="2800" dirty="0"/>
            </a:br>
            <a:r>
              <a:rPr lang="en-US" sz="2800" dirty="0"/>
              <a:t>or get the GitHub code at:</a:t>
            </a:r>
          </a:p>
          <a:p>
            <a:pPr marL="0" indent="0" algn="ctr">
              <a:buNone/>
            </a:pPr>
            <a:r>
              <a:rPr lang="en-US" sz="2800" dirty="0">
                <a:hlinkClick r:id="rId3"/>
              </a:rPr>
              <a:t>https://github.com/chriswier/csc530indexer</a:t>
            </a:r>
            <a:endParaRPr lang="en-US" sz="2800" dirty="0"/>
          </a:p>
          <a:p>
            <a:pPr marL="0" indent="0" algn="ctr">
              <a:buNone/>
            </a:pPr>
            <a:endParaRPr lang="en-US" sz="2800" dirty="0"/>
          </a:p>
          <a:p>
            <a:pPr marL="0" indent="0">
              <a:buNone/>
            </a:pPr>
            <a:endParaRPr lang="en-US" sz="1600" dirty="0"/>
          </a:p>
        </p:txBody>
      </p:sp>
      <p:sp>
        <p:nvSpPr>
          <p:cNvPr id="4" name="Date Placeholder 3">
            <a:extLst>
              <a:ext uri="{FF2B5EF4-FFF2-40B4-BE49-F238E27FC236}">
                <a16:creationId xmlns:a16="http://schemas.microsoft.com/office/drawing/2014/main" id="{854C16E7-66C7-4EAA-AE0A-B1DB2643044D}"/>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870FB3C1-E294-4D66-B650-B154866991D4}"/>
              </a:ext>
            </a:extLst>
          </p:cNvPr>
          <p:cNvSpPr>
            <a:spLocks noGrp="1"/>
          </p:cNvSpPr>
          <p:nvPr>
            <p:ph type="sldNum" sz="quarter" idx="12"/>
          </p:nvPr>
        </p:nvSpPr>
        <p:spPr/>
        <p:txBody>
          <a:bodyPr/>
          <a:lstStyle/>
          <a:p>
            <a:fld id="{EC878632-27D6-44C0-979D-69AC75299331}" type="slidenum">
              <a:rPr lang="en-US" smtClean="0"/>
              <a:pPr/>
              <a:t>28</a:t>
            </a:fld>
            <a:endParaRPr lang="en-US" dirty="0"/>
          </a:p>
        </p:txBody>
      </p:sp>
    </p:spTree>
    <p:extLst>
      <p:ext uri="{BB962C8B-B14F-4D97-AF65-F5344CB8AC3E}">
        <p14:creationId xmlns:p14="http://schemas.microsoft.com/office/powerpoint/2010/main" val="133696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Search</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29</a:t>
            </a:fld>
            <a:endParaRPr lang="en-US" dirty="0"/>
          </a:p>
        </p:txBody>
      </p:sp>
      <p:sp>
        <p:nvSpPr>
          <p:cNvPr id="7" name="Content Placeholder 6">
            <a:extLst>
              <a:ext uri="{FF2B5EF4-FFF2-40B4-BE49-F238E27FC236}">
                <a16:creationId xmlns:a16="http://schemas.microsoft.com/office/drawing/2014/main" id="{16DEB7EB-DBD8-4D9E-AA00-AE3C39FEC2B1}"/>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7200" dirty="0"/>
              <a:t>Demo!</a:t>
            </a:r>
          </a:p>
        </p:txBody>
      </p:sp>
    </p:spTree>
    <p:extLst>
      <p:ext uri="{BB962C8B-B14F-4D97-AF65-F5344CB8AC3E}">
        <p14:creationId xmlns:p14="http://schemas.microsoft.com/office/powerpoint/2010/main" val="4252179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Introduction</a:t>
            </a:r>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3</a:t>
            </a:fld>
            <a:endParaRPr lang="en-US" dirty="0"/>
          </a:p>
        </p:txBody>
      </p:sp>
      <p:sp>
        <p:nvSpPr>
          <p:cNvPr id="9" name="Content Placeholder 8">
            <a:extLst>
              <a:ext uri="{FF2B5EF4-FFF2-40B4-BE49-F238E27FC236}">
                <a16:creationId xmlns:a16="http://schemas.microsoft.com/office/drawing/2014/main" id="{1A1CB18A-EC8A-4BD6-B12A-A2F10B50AE8A}"/>
              </a:ext>
            </a:extLst>
          </p:cNvPr>
          <p:cNvSpPr>
            <a:spLocks noGrp="1"/>
          </p:cNvSpPr>
          <p:nvPr>
            <p:ph idx="1"/>
          </p:nvPr>
        </p:nvSpPr>
        <p:spPr>
          <a:xfrm>
            <a:off x="0" y="1406295"/>
            <a:ext cx="9144000" cy="3470505"/>
          </a:xfrm>
        </p:spPr>
        <p:txBody>
          <a:bodyPr/>
          <a:lstStyle/>
          <a:p>
            <a:r>
              <a:rPr lang="en-US" dirty="0"/>
              <a:t>How many people remember when they were introduced to the wonder of web search?</a:t>
            </a:r>
          </a:p>
          <a:p>
            <a:r>
              <a:rPr lang="en-US" dirty="0"/>
              <a:t>How many people remember or know what we did for search before web search?</a:t>
            </a:r>
          </a:p>
          <a:p>
            <a:endParaRPr lang="en-US" dirty="0"/>
          </a:p>
          <a:p>
            <a:endParaRPr lang="en-US" dirty="0"/>
          </a:p>
          <a:p>
            <a:endParaRPr lang="en-US" dirty="0"/>
          </a:p>
        </p:txBody>
      </p:sp>
      <p:pic>
        <p:nvPicPr>
          <p:cNvPr id="11" name="Picture 10">
            <a:extLst>
              <a:ext uri="{FF2B5EF4-FFF2-40B4-BE49-F238E27FC236}">
                <a16:creationId xmlns:a16="http://schemas.microsoft.com/office/drawing/2014/main" id="{CD38FDA2-3B13-4B92-A6BC-82B7E192036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122" y="3703099"/>
            <a:ext cx="3239846" cy="2429885"/>
          </a:xfrm>
          <a:prstGeom prst="rect">
            <a:avLst/>
          </a:prstGeom>
        </p:spPr>
      </p:pic>
      <p:sp>
        <p:nvSpPr>
          <p:cNvPr id="12" name="TextBox 11">
            <a:extLst>
              <a:ext uri="{FF2B5EF4-FFF2-40B4-BE49-F238E27FC236}">
                <a16:creationId xmlns:a16="http://schemas.microsoft.com/office/drawing/2014/main" id="{62BAC81A-06E8-4B99-BDD0-9CFDC7DCA4F7}"/>
              </a:ext>
            </a:extLst>
          </p:cNvPr>
          <p:cNvSpPr txBox="1"/>
          <p:nvPr/>
        </p:nvSpPr>
        <p:spPr>
          <a:xfrm>
            <a:off x="468721" y="6148373"/>
            <a:ext cx="4293163" cy="230832"/>
          </a:xfrm>
          <a:prstGeom prst="rect">
            <a:avLst/>
          </a:prstGeom>
          <a:noFill/>
        </p:spPr>
        <p:txBody>
          <a:bodyPr wrap="none" rtlCol="0">
            <a:spAutoFit/>
          </a:bodyPr>
          <a:lstStyle/>
          <a:p>
            <a:r>
              <a:rPr lang="en-US" sz="900" dirty="0"/>
              <a:t>Source: https://www.smithsonianmag.com/smart-news/card-catalog-dead-180956823/</a:t>
            </a:r>
          </a:p>
        </p:txBody>
      </p:sp>
      <p:pic>
        <p:nvPicPr>
          <p:cNvPr id="14" name="Picture 13">
            <a:extLst>
              <a:ext uri="{FF2B5EF4-FFF2-40B4-BE49-F238E27FC236}">
                <a16:creationId xmlns:a16="http://schemas.microsoft.com/office/drawing/2014/main" id="{F50F9F23-9BA3-4B69-B2B8-23E54DA505D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756" y="3664999"/>
            <a:ext cx="2555801" cy="2436530"/>
          </a:xfrm>
          <a:prstGeom prst="rect">
            <a:avLst/>
          </a:prstGeom>
        </p:spPr>
      </p:pic>
      <p:sp>
        <p:nvSpPr>
          <p:cNvPr id="15" name="TextBox 14">
            <a:extLst>
              <a:ext uri="{FF2B5EF4-FFF2-40B4-BE49-F238E27FC236}">
                <a16:creationId xmlns:a16="http://schemas.microsoft.com/office/drawing/2014/main" id="{62E688D8-70B3-4C26-A0CF-286FDB1C749B}"/>
              </a:ext>
            </a:extLst>
          </p:cNvPr>
          <p:cNvSpPr txBox="1"/>
          <p:nvPr/>
        </p:nvSpPr>
        <p:spPr>
          <a:xfrm>
            <a:off x="5257800" y="6132984"/>
            <a:ext cx="2860078" cy="246221"/>
          </a:xfrm>
          <a:prstGeom prst="rect">
            <a:avLst/>
          </a:prstGeom>
          <a:noFill/>
        </p:spPr>
        <p:txBody>
          <a:bodyPr wrap="none" rtlCol="0">
            <a:spAutoFit/>
          </a:bodyPr>
          <a:lstStyle/>
          <a:p>
            <a:r>
              <a:rPr lang="en-US" sz="1000" dirty="0"/>
              <a:t>Source: https://en.wikipedia.org/wiki/Encyclopedia</a:t>
            </a:r>
          </a:p>
        </p:txBody>
      </p:sp>
    </p:spTree>
    <p:extLst>
      <p:ext uri="{BB962C8B-B14F-4D97-AF65-F5344CB8AC3E}">
        <p14:creationId xmlns:p14="http://schemas.microsoft.com/office/powerpoint/2010/main" val="322857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Introduction</a:t>
            </a:r>
          </a:p>
        </p:txBody>
      </p:sp>
      <p:pic>
        <p:nvPicPr>
          <p:cNvPr id="6" name="Online Media 5" title="The Sound of dial-up Internet">
            <a:hlinkClick r:id="" action="ppaction://media"/>
            <a:extLst>
              <a:ext uri="{FF2B5EF4-FFF2-40B4-BE49-F238E27FC236}">
                <a16:creationId xmlns:a16="http://schemas.microsoft.com/office/drawing/2014/main" id="{BB034204-6745-4F0C-9E40-C326CF87DFF1}"/>
              </a:ext>
            </a:extLst>
          </p:cNvPr>
          <p:cNvPicPr>
            <a:picLocks noGrp="1" noRot="1" noChangeAspect="1"/>
          </p:cNvPicPr>
          <p:nvPr>
            <p:ph idx="1"/>
            <a:videoFile r:link="rId1"/>
          </p:nvPr>
        </p:nvPicPr>
        <p:blipFill>
          <a:blip r:embed="rId4"/>
          <a:stretch>
            <a:fillRect/>
          </a:stretch>
        </p:blipFill>
        <p:spPr>
          <a:xfrm>
            <a:off x="2071687" y="1295400"/>
            <a:ext cx="5000625" cy="3747966"/>
          </a:xfrm>
          <a:prstGeom prst="rect">
            <a:avLst/>
          </a:prstGeom>
        </p:spPr>
      </p:pic>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4</a:t>
            </a:fld>
            <a:endParaRPr lang="en-US" dirty="0"/>
          </a:p>
        </p:txBody>
      </p:sp>
      <p:sp>
        <p:nvSpPr>
          <p:cNvPr id="7" name="TextBox 6">
            <a:extLst>
              <a:ext uri="{FF2B5EF4-FFF2-40B4-BE49-F238E27FC236}">
                <a16:creationId xmlns:a16="http://schemas.microsoft.com/office/drawing/2014/main" id="{B08FFE9A-81F8-43BA-AAA8-0CCA84C6A1B7}"/>
              </a:ext>
            </a:extLst>
          </p:cNvPr>
          <p:cNvSpPr txBox="1"/>
          <p:nvPr/>
        </p:nvSpPr>
        <p:spPr>
          <a:xfrm>
            <a:off x="2781299" y="5094250"/>
            <a:ext cx="3581400" cy="253916"/>
          </a:xfrm>
          <a:prstGeom prst="rect">
            <a:avLst/>
          </a:prstGeom>
          <a:noFill/>
        </p:spPr>
        <p:txBody>
          <a:bodyPr wrap="square" rtlCol="0">
            <a:spAutoFit/>
          </a:bodyPr>
          <a:lstStyle/>
          <a:p>
            <a:r>
              <a:rPr lang="en-US" sz="1050" dirty="0"/>
              <a:t>Source:  https://www.youtube.com/watch?v=gsNaR6FRuO0</a:t>
            </a:r>
          </a:p>
        </p:txBody>
      </p:sp>
    </p:spTree>
    <p:extLst>
      <p:ext uri="{BB962C8B-B14F-4D97-AF65-F5344CB8AC3E}">
        <p14:creationId xmlns:p14="http://schemas.microsoft.com/office/powerpoint/2010/main" val="224912873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rawing&#10;&#10;Description automatically generated">
            <a:extLst>
              <a:ext uri="{FF2B5EF4-FFF2-40B4-BE49-F238E27FC236}">
                <a16:creationId xmlns:a16="http://schemas.microsoft.com/office/drawing/2014/main" id="{DC6EADF1-AB92-4C12-BC73-3F6EB97B81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771730"/>
            <a:ext cx="3200400" cy="640080"/>
          </a:xfrm>
          <a:prstGeom prst="rect">
            <a:avLst/>
          </a:prstGeom>
        </p:spPr>
      </p:pic>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Introduction</a:t>
            </a:r>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5</a:t>
            </a:fld>
            <a:endParaRPr lang="en-US" dirty="0"/>
          </a:p>
        </p:txBody>
      </p:sp>
      <p:sp>
        <p:nvSpPr>
          <p:cNvPr id="7" name="Content Placeholder 6">
            <a:extLst>
              <a:ext uri="{FF2B5EF4-FFF2-40B4-BE49-F238E27FC236}">
                <a16:creationId xmlns:a16="http://schemas.microsoft.com/office/drawing/2014/main" id="{2F706BEB-C20E-4C95-851E-10E8C05B2CE3}"/>
              </a:ext>
            </a:extLst>
          </p:cNvPr>
          <p:cNvSpPr>
            <a:spLocks noGrp="1"/>
          </p:cNvSpPr>
          <p:nvPr>
            <p:ph idx="1"/>
          </p:nvPr>
        </p:nvSpPr>
        <p:spPr>
          <a:xfrm>
            <a:off x="76200" y="1524000"/>
            <a:ext cx="9144000" cy="3887809"/>
          </a:xfrm>
        </p:spPr>
        <p:txBody>
          <a:bodyPr>
            <a:normAutofit fontScale="92500" lnSpcReduction="10000"/>
          </a:bodyPr>
          <a:lstStyle/>
          <a:p>
            <a:pPr marL="0" indent="0">
              <a:buNone/>
            </a:pPr>
            <a:r>
              <a:rPr lang="en-US" dirty="0"/>
              <a:t>My Personal History:</a:t>
            </a:r>
          </a:p>
          <a:p>
            <a:r>
              <a:rPr lang="en-US" dirty="0"/>
              <a:t>1991-1995: </a:t>
            </a:r>
            <a:r>
              <a:rPr lang="en-US" dirty="0">
                <a:hlinkClick r:id="rId4"/>
              </a:rPr>
              <a:t>BBS systems </a:t>
            </a:r>
            <a:r>
              <a:rPr lang="en-US" dirty="0"/>
              <a:t>and first email address</a:t>
            </a:r>
          </a:p>
          <a:p>
            <a:r>
              <a:rPr lang="en-US" dirty="0"/>
              <a:t>1991-1993: </a:t>
            </a:r>
            <a:r>
              <a:rPr lang="en-US" dirty="0">
                <a:hlinkClick r:id="rId5"/>
              </a:rPr>
              <a:t>Gopher</a:t>
            </a:r>
            <a:r>
              <a:rPr lang="en-US" dirty="0"/>
              <a:t> document system; first electronic search for documents through Veronica</a:t>
            </a:r>
            <a:r>
              <a:rPr lang="en-US" sz="1400" dirty="0"/>
              <a:t>1</a:t>
            </a:r>
          </a:p>
          <a:p>
            <a:r>
              <a:rPr lang="en-US" dirty="0"/>
              <a:t>1994-1995: Introduction to the World Wide Web</a:t>
            </a:r>
            <a:r>
              <a:rPr lang="en-US" sz="1400" dirty="0"/>
              <a:t>2</a:t>
            </a:r>
          </a:p>
          <a:p>
            <a:pPr lvl="1"/>
            <a:r>
              <a:rPr lang="en-US" dirty="0"/>
              <a:t>Netscape Navigator – web browser</a:t>
            </a:r>
            <a:r>
              <a:rPr lang="en-US" sz="1400" dirty="0"/>
              <a:t>3</a:t>
            </a:r>
          </a:p>
          <a:p>
            <a:pPr lvl="1"/>
            <a:r>
              <a:rPr lang="en-US" dirty="0"/>
              <a:t>Yahoo – web directory</a:t>
            </a:r>
          </a:p>
          <a:p>
            <a:pPr lvl="1"/>
            <a:r>
              <a:rPr lang="en-US" dirty="0"/>
              <a:t>                          - first “word” search in any webpage</a:t>
            </a:r>
            <a:r>
              <a:rPr lang="en-US" sz="1400" dirty="0"/>
              <a:t>5</a:t>
            </a:r>
          </a:p>
          <a:p>
            <a:pPr lvl="1"/>
            <a:endParaRPr lang="en-US" sz="1400" dirty="0"/>
          </a:p>
          <a:p>
            <a:pPr lvl="1"/>
            <a:endParaRPr lang="en-US" sz="1400" dirty="0"/>
          </a:p>
          <a:p>
            <a:pPr lvl="1"/>
            <a:endParaRPr lang="en-US" dirty="0"/>
          </a:p>
        </p:txBody>
      </p:sp>
      <p:pic>
        <p:nvPicPr>
          <p:cNvPr id="11" name="Picture 10" descr="A picture containing icon&#10;&#10;Description automatically generated">
            <a:extLst>
              <a:ext uri="{FF2B5EF4-FFF2-40B4-BE49-F238E27FC236}">
                <a16:creationId xmlns:a16="http://schemas.microsoft.com/office/drawing/2014/main" id="{603EEBF8-BF5F-4E74-A90F-DC38A1C11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3962400"/>
            <a:ext cx="609600" cy="609600"/>
          </a:xfrm>
          <a:prstGeom prst="rect">
            <a:avLst/>
          </a:prstGeom>
        </p:spPr>
      </p:pic>
    </p:spTree>
    <p:extLst>
      <p:ext uri="{BB962C8B-B14F-4D97-AF65-F5344CB8AC3E}">
        <p14:creationId xmlns:p14="http://schemas.microsoft.com/office/powerpoint/2010/main" val="305507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264C33B8-86FE-4DB8-8520-3BD296DF1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6975" y="4373666"/>
            <a:ext cx="2578613" cy="1303023"/>
          </a:xfrm>
          <a:prstGeom prst="rect">
            <a:avLst/>
          </a:prstGeom>
        </p:spPr>
      </p:pic>
      <p:sp>
        <p:nvSpPr>
          <p:cNvPr id="13" name="Rectangle 12">
            <a:extLst>
              <a:ext uri="{FF2B5EF4-FFF2-40B4-BE49-F238E27FC236}">
                <a16:creationId xmlns:a16="http://schemas.microsoft.com/office/drawing/2014/main" id="{F68907D9-AC21-4D21-95BE-343FDC19CA1C}"/>
              </a:ext>
            </a:extLst>
          </p:cNvPr>
          <p:cNvSpPr/>
          <p:nvPr/>
        </p:nvSpPr>
        <p:spPr>
          <a:xfrm>
            <a:off x="3141891" y="2079750"/>
            <a:ext cx="1106152"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Introduction</a:t>
            </a:r>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6</a:t>
            </a:fld>
            <a:endParaRPr lang="en-US" dirty="0"/>
          </a:p>
        </p:txBody>
      </p:sp>
      <p:sp>
        <p:nvSpPr>
          <p:cNvPr id="7" name="Content Placeholder 6">
            <a:extLst>
              <a:ext uri="{FF2B5EF4-FFF2-40B4-BE49-F238E27FC236}">
                <a16:creationId xmlns:a16="http://schemas.microsoft.com/office/drawing/2014/main" id="{2F706BEB-C20E-4C95-851E-10E8C05B2CE3}"/>
              </a:ext>
            </a:extLst>
          </p:cNvPr>
          <p:cNvSpPr>
            <a:spLocks noGrp="1"/>
          </p:cNvSpPr>
          <p:nvPr>
            <p:ph idx="1"/>
          </p:nvPr>
        </p:nvSpPr>
        <p:spPr>
          <a:xfrm>
            <a:off x="17930" y="1371601"/>
            <a:ext cx="9144000" cy="609600"/>
          </a:xfrm>
        </p:spPr>
        <p:txBody>
          <a:bodyPr>
            <a:normAutofit/>
          </a:bodyPr>
          <a:lstStyle/>
          <a:p>
            <a:pPr marL="457200" lvl="1" indent="0">
              <a:buNone/>
            </a:pPr>
            <a:r>
              <a:rPr lang="en-US" dirty="0"/>
              <a:t>What I wanted to do with this project:</a:t>
            </a:r>
          </a:p>
        </p:txBody>
      </p:sp>
      <p:pic>
        <p:nvPicPr>
          <p:cNvPr id="6" name="Picture 5">
            <a:extLst>
              <a:ext uri="{FF2B5EF4-FFF2-40B4-BE49-F238E27FC236}">
                <a16:creationId xmlns:a16="http://schemas.microsoft.com/office/drawing/2014/main" id="{1525F890-99E7-4355-8BE0-47EBD8CCCFD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061" y="2289174"/>
            <a:ext cx="1666875" cy="1664195"/>
          </a:xfrm>
          <a:prstGeom prst="rect">
            <a:avLst/>
          </a:prstGeom>
        </p:spPr>
      </p:pic>
      <p:sp>
        <p:nvSpPr>
          <p:cNvPr id="8" name="TextBox 7">
            <a:extLst>
              <a:ext uri="{FF2B5EF4-FFF2-40B4-BE49-F238E27FC236}">
                <a16:creationId xmlns:a16="http://schemas.microsoft.com/office/drawing/2014/main" id="{42FC86AE-08F8-469F-A39E-0D5A945D567B}"/>
              </a:ext>
            </a:extLst>
          </p:cNvPr>
          <p:cNvSpPr txBox="1"/>
          <p:nvPr/>
        </p:nvSpPr>
        <p:spPr>
          <a:xfrm>
            <a:off x="304800" y="4050501"/>
            <a:ext cx="1995225" cy="646331"/>
          </a:xfrm>
          <a:prstGeom prst="rect">
            <a:avLst/>
          </a:prstGeom>
          <a:noFill/>
        </p:spPr>
        <p:txBody>
          <a:bodyPr wrap="none" rtlCol="0">
            <a:spAutoFit/>
          </a:bodyPr>
          <a:lstStyle/>
          <a:p>
            <a:pPr algn="ctr"/>
            <a:r>
              <a:rPr lang="en-US" dirty="0"/>
              <a:t>Web Crawler</a:t>
            </a:r>
          </a:p>
          <a:p>
            <a:pPr algn="ctr"/>
            <a:r>
              <a:rPr lang="en-US" dirty="0"/>
              <a:t>(Program my own!)</a:t>
            </a:r>
            <a:endParaRPr lang="en-US" sz="1000" dirty="0"/>
          </a:p>
        </p:txBody>
      </p:sp>
      <p:sp>
        <p:nvSpPr>
          <p:cNvPr id="10" name="TextBox 9">
            <a:extLst>
              <a:ext uri="{FF2B5EF4-FFF2-40B4-BE49-F238E27FC236}">
                <a16:creationId xmlns:a16="http://schemas.microsoft.com/office/drawing/2014/main" id="{A09152F6-6A05-4C8D-BC50-714330FCB1D7}"/>
              </a:ext>
            </a:extLst>
          </p:cNvPr>
          <p:cNvSpPr txBox="1"/>
          <p:nvPr/>
        </p:nvSpPr>
        <p:spPr>
          <a:xfrm>
            <a:off x="1903655" y="3707148"/>
            <a:ext cx="250390" cy="246221"/>
          </a:xfrm>
          <a:prstGeom prst="rect">
            <a:avLst/>
          </a:prstGeom>
          <a:noFill/>
        </p:spPr>
        <p:txBody>
          <a:bodyPr wrap="none" rtlCol="0">
            <a:spAutoFit/>
          </a:bodyPr>
          <a:lstStyle/>
          <a:p>
            <a:r>
              <a:rPr lang="en-US" sz="1000" dirty="0"/>
              <a:t>5</a:t>
            </a:r>
          </a:p>
        </p:txBody>
      </p:sp>
      <p:sp>
        <p:nvSpPr>
          <p:cNvPr id="16" name="TextBox 15">
            <a:extLst>
              <a:ext uri="{FF2B5EF4-FFF2-40B4-BE49-F238E27FC236}">
                <a16:creationId xmlns:a16="http://schemas.microsoft.com/office/drawing/2014/main" id="{77C0839C-F2CE-4423-A79C-B2AA6E670BD2}"/>
              </a:ext>
            </a:extLst>
          </p:cNvPr>
          <p:cNvSpPr txBox="1"/>
          <p:nvPr/>
        </p:nvSpPr>
        <p:spPr>
          <a:xfrm>
            <a:off x="3602674" y="5760875"/>
            <a:ext cx="1920719" cy="646331"/>
          </a:xfrm>
          <a:prstGeom prst="rect">
            <a:avLst/>
          </a:prstGeom>
          <a:noFill/>
        </p:spPr>
        <p:txBody>
          <a:bodyPr wrap="none" rtlCol="0">
            <a:spAutoFit/>
          </a:bodyPr>
          <a:lstStyle/>
          <a:p>
            <a:pPr algn="ctr"/>
            <a:r>
              <a:rPr lang="en-US" dirty="0"/>
              <a:t>Text Indexer</a:t>
            </a:r>
            <a:br>
              <a:rPr lang="en-US" dirty="0"/>
            </a:br>
            <a:r>
              <a:rPr lang="en-US" dirty="0"/>
              <a:t>(Use Apache </a:t>
            </a:r>
            <a:r>
              <a:rPr lang="en-US" dirty="0" err="1"/>
              <a:t>Solr</a:t>
            </a:r>
            <a:r>
              <a:rPr lang="en-US" dirty="0"/>
              <a:t>!)</a:t>
            </a:r>
          </a:p>
        </p:txBody>
      </p:sp>
      <p:sp>
        <p:nvSpPr>
          <p:cNvPr id="17" name="TextBox 16">
            <a:extLst>
              <a:ext uri="{FF2B5EF4-FFF2-40B4-BE49-F238E27FC236}">
                <a16:creationId xmlns:a16="http://schemas.microsoft.com/office/drawing/2014/main" id="{6004EDB9-909A-4430-B3D6-3C5A9E91AA07}"/>
              </a:ext>
            </a:extLst>
          </p:cNvPr>
          <p:cNvSpPr txBox="1"/>
          <p:nvPr/>
        </p:nvSpPr>
        <p:spPr>
          <a:xfrm>
            <a:off x="5181600" y="5472561"/>
            <a:ext cx="250390" cy="246221"/>
          </a:xfrm>
          <a:prstGeom prst="rect">
            <a:avLst/>
          </a:prstGeom>
          <a:noFill/>
        </p:spPr>
        <p:txBody>
          <a:bodyPr wrap="none" rtlCol="0">
            <a:spAutoFit/>
          </a:bodyPr>
          <a:lstStyle/>
          <a:p>
            <a:r>
              <a:rPr lang="en-US" sz="1000" dirty="0"/>
              <a:t>6</a:t>
            </a:r>
          </a:p>
        </p:txBody>
      </p:sp>
      <p:pic>
        <p:nvPicPr>
          <p:cNvPr id="19" name="Picture 18">
            <a:extLst>
              <a:ext uri="{FF2B5EF4-FFF2-40B4-BE49-F238E27FC236}">
                <a16:creationId xmlns:a16="http://schemas.microsoft.com/office/drawing/2014/main" id="{AFFB26A9-893A-44BE-BCD7-6DA633746F0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5815" y="2224283"/>
            <a:ext cx="2043385" cy="2063340"/>
          </a:xfrm>
          <a:prstGeom prst="rect">
            <a:avLst/>
          </a:prstGeom>
        </p:spPr>
      </p:pic>
      <p:sp>
        <p:nvSpPr>
          <p:cNvPr id="20" name="TextBox 19">
            <a:extLst>
              <a:ext uri="{FF2B5EF4-FFF2-40B4-BE49-F238E27FC236}">
                <a16:creationId xmlns:a16="http://schemas.microsoft.com/office/drawing/2014/main" id="{3287D878-64C3-4BBA-8809-F7975DA9F147}"/>
              </a:ext>
            </a:extLst>
          </p:cNvPr>
          <p:cNvSpPr txBox="1"/>
          <p:nvPr/>
        </p:nvSpPr>
        <p:spPr>
          <a:xfrm>
            <a:off x="8588810" y="4127445"/>
            <a:ext cx="250390" cy="246221"/>
          </a:xfrm>
          <a:prstGeom prst="rect">
            <a:avLst/>
          </a:prstGeom>
          <a:noFill/>
        </p:spPr>
        <p:txBody>
          <a:bodyPr wrap="none" rtlCol="0">
            <a:spAutoFit/>
          </a:bodyPr>
          <a:lstStyle/>
          <a:p>
            <a:r>
              <a:rPr lang="en-US" sz="1000" dirty="0"/>
              <a:t>7</a:t>
            </a:r>
          </a:p>
        </p:txBody>
      </p:sp>
      <p:sp>
        <p:nvSpPr>
          <p:cNvPr id="21" name="TextBox 20">
            <a:extLst>
              <a:ext uri="{FF2B5EF4-FFF2-40B4-BE49-F238E27FC236}">
                <a16:creationId xmlns:a16="http://schemas.microsoft.com/office/drawing/2014/main" id="{0DAEAEBB-53C2-4CA0-BE6B-77907EF9B68B}"/>
              </a:ext>
            </a:extLst>
          </p:cNvPr>
          <p:cNvSpPr txBox="1"/>
          <p:nvPr/>
        </p:nvSpPr>
        <p:spPr>
          <a:xfrm>
            <a:off x="6775388" y="4287623"/>
            <a:ext cx="1995226" cy="646331"/>
          </a:xfrm>
          <a:prstGeom prst="rect">
            <a:avLst/>
          </a:prstGeom>
          <a:noFill/>
        </p:spPr>
        <p:txBody>
          <a:bodyPr wrap="none" rtlCol="0">
            <a:spAutoFit/>
          </a:bodyPr>
          <a:lstStyle/>
          <a:p>
            <a:pPr algn="ctr"/>
            <a:r>
              <a:rPr lang="en-US" dirty="0"/>
              <a:t>Search Interface</a:t>
            </a:r>
            <a:br>
              <a:rPr lang="en-US" dirty="0"/>
            </a:br>
            <a:r>
              <a:rPr lang="en-US" dirty="0"/>
              <a:t>(Program my own!)</a:t>
            </a:r>
          </a:p>
        </p:txBody>
      </p:sp>
      <p:cxnSp>
        <p:nvCxnSpPr>
          <p:cNvPr id="23" name="Straight Arrow Connector 22">
            <a:extLst>
              <a:ext uri="{FF2B5EF4-FFF2-40B4-BE49-F238E27FC236}">
                <a16:creationId xmlns:a16="http://schemas.microsoft.com/office/drawing/2014/main" id="{8635020D-0994-4B28-B65D-B136DC79BFCD}"/>
              </a:ext>
            </a:extLst>
          </p:cNvPr>
          <p:cNvCxnSpPr>
            <a:cxnSpLocks/>
          </p:cNvCxnSpPr>
          <p:nvPr/>
        </p:nvCxnSpPr>
        <p:spPr>
          <a:xfrm>
            <a:off x="2292115" y="3184215"/>
            <a:ext cx="1737867" cy="1426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65BC47-F492-4CDF-82A1-DBE9B7BD3DAA}"/>
              </a:ext>
            </a:extLst>
          </p:cNvPr>
          <p:cNvCxnSpPr>
            <a:cxnSpLocks/>
          </p:cNvCxnSpPr>
          <p:nvPr/>
        </p:nvCxnSpPr>
        <p:spPr>
          <a:xfrm flipH="1">
            <a:off x="4776282" y="2931020"/>
            <a:ext cx="1853119" cy="1640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48ADFC-E4BE-480D-89F7-5C3C1C8E318E}"/>
              </a:ext>
            </a:extLst>
          </p:cNvPr>
          <p:cNvSpPr txBox="1"/>
          <p:nvPr/>
        </p:nvSpPr>
        <p:spPr>
          <a:xfrm>
            <a:off x="3152871" y="2122940"/>
            <a:ext cx="1095172" cy="523220"/>
          </a:xfrm>
          <a:prstGeom prst="rect">
            <a:avLst/>
          </a:prstGeom>
          <a:noFill/>
        </p:spPr>
        <p:txBody>
          <a:bodyPr wrap="none" rtlCol="0">
            <a:spAutoFit/>
          </a:bodyPr>
          <a:lstStyle/>
          <a:p>
            <a:pPr algn="ctr"/>
            <a:r>
              <a:rPr lang="en-US" sz="1400" dirty="0"/>
              <a:t>MySQL DB / </a:t>
            </a:r>
            <a:br>
              <a:rPr lang="en-US" sz="1400" dirty="0"/>
            </a:br>
            <a:r>
              <a:rPr lang="en-US" sz="1400" dirty="0"/>
              <a:t>Filesystem</a:t>
            </a:r>
          </a:p>
        </p:txBody>
      </p:sp>
      <p:cxnSp>
        <p:nvCxnSpPr>
          <p:cNvPr id="15" name="Straight Arrow Connector 14">
            <a:extLst>
              <a:ext uri="{FF2B5EF4-FFF2-40B4-BE49-F238E27FC236}">
                <a16:creationId xmlns:a16="http://schemas.microsoft.com/office/drawing/2014/main" id="{29C0C2F1-B4EB-4610-BB90-574990E37254}"/>
              </a:ext>
            </a:extLst>
          </p:cNvPr>
          <p:cNvCxnSpPr/>
          <p:nvPr/>
        </p:nvCxnSpPr>
        <p:spPr>
          <a:xfrm flipV="1">
            <a:off x="2300025" y="2461642"/>
            <a:ext cx="709799" cy="46937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0724DEF0-2F98-47D4-9121-B50F5F07D5C0}"/>
              </a:ext>
            </a:extLst>
          </p:cNvPr>
          <p:cNvCxnSpPr/>
          <p:nvPr/>
        </p:nvCxnSpPr>
        <p:spPr>
          <a:xfrm>
            <a:off x="3602674" y="2819634"/>
            <a:ext cx="373677" cy="1599487"/>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9756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Outline</a:t>
            </a:r>
          </a:p>
        </p:txBody>
      </p:sp>
      <p:sp>
        <p:nvSpPr>
          <p:cNvPr id="3" name="Content Placeholder 2">
            <a:extLst>
              <a:ext uri="{FF2B5EF4-FFF2-40B4-BE49-F238E27FC236}">
                <a16:creationId xmlns:a16="http://schemas.microsoft.com/office/drawing/2014/main" id="{035B7549-FC7C-4BA6-ADF6-31FDE9DC176E}"/>
              </a:ext>
            </a:extLst>
          </p:cNvPr>
          <p:cNvSpPr>
            <a:spLocks noGrp="1"/>
          </p:cNvSpPr>
          <p:nvPr>
            <p:ph idx="1"/>
          </p:nvPr>
        </p:nvSpPr>
        <p:spPr/>
        <p:txBody>
          <a:bodyPr/>
          <a:lstStyle/>
          <a:p>
            <a:r>
              <a:rPr lang="en-US" dirty="0"/>
              <a:t>Introduction</a:t>
            </a:r>
          </a:p>
          <a:p>
            <a:r>
              <a:rPr lang="en-US" b="1" dirty="0"/>
              <a:t>Web Crawler</a:t>
            </a:r>
          </a:p>
          <a:p>
            <a:r>
              <a:rPr lang="en-US" dirty="0"/>
              <a:t>Indexer</a:t>
            </a:r>
          </a:p>
          <a:p>
            <a:r>
              <a:rPr lang="en-US" dirty="0"/>
              <a:t>Search</a:t>
            </a:r>
          </a:p>
          <a:p>
            <a:r>
              <a:rPr lang="en-US" dirty="0"/>
              <a:t>Project Results</a:t>
            </a:r>
          </a:p>
          <a:p>
            <a:r>
              <a:rPr lang="en-US" dirty="0"/>
              <a:t>Future Work</a:t>
            </a:r>
          </a:p>
          <a:p>
            <a:r>
              <a:rPr lang="en-US" dirty="0"/>
              <a:t>References</a:t>
            </a:r>
          </a:p>
          <a:p>
            <a:endParaRPr lang="en-US" dirty="0"/>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7</a:t>
            </a:fld>
            <a:endParaRPr lang="en-US" dirty="0"/>
          </a:p>
        </p:txBody>
      </p:sp>
    </p:spTree>
    <p:extLst>
      <p:ext uri="{BB962C8B-B14F-4D97-AF65-F5344CB8AC3E}">
        <p14:creationId xmlns:p14="http://schemas.microsoft.com/office/powerpoint/2010/main" val="391698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4F4B58E0-2940-4ED1-AD70-C5B044BFC3B1}"/>
              </a:ext>
            </a:extLst>
          </p:cNvPr>
          <p:cNvCxnSpPr>
            <a:cxnSpLocks/>
          </p:cNvCxnSpPr>
          <p:nvPr/>
        </p:nvCxnSpPr>
        <p:spPr>
          <a:xfrm>
            <a:off x="3204368" y="4963950"/>
            <a:ext cx="1752600" cy="668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5CF84D9A-6443-4872-9CDE-CA3A5529E0AD}"/>
              </a:ext>
            </a:extLst>
          </p:cNvPr>
          <p:cNvCxnSpPr>
            <a:cxnSpLocks/>
          </p:cNvCxnSpPr>
          <p:nvPr/>
        </p:nvCxnSpPr>
        <p:spPr>
          <a:xfrm>
            <a:off x="3200400" y="4959691"/>
            <a:ext cx="1752600" cy="10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9F4A7898-385D-4F48-9CDA-1F8097E593D5}"/>
              </a:ext>
            </a:extLst>
          </p:cNvPr>
          <p:cNvCxnSpPr>
            <a:cxnSpLocks/>
          </p:cNvCxnSpPr>
          <p:nvPr/>
        </p:nvCxnSpPr>
        <p:spPr>
          <a:xfrm flipV="1">
            <a:off x="3200400" y="4027707"/>
            <a:ext cx="1752821" cy="26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7C5E98F-1086-4BEA-BBB3-E04807DE2539}"/>
              </a:ext>
            </a:extLst>
          </p:cNvPr>
          <p:cNvCxnSpPr>
            <a:cxnSpLocks/>
            <a:endCxn id="20" idx="1"/>
          </p:cNvCxnSpPr>
          <p:nvPr/>
        </p:nvCxnSpPr>
        <p:spPr>
          <a:xfrm flipV="1">
            <a:off x="3189782" y="3350997"/>
            <a:ext cx="1763218" cy="699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9797D21D-E042-4E7D-8483-422357DD966C}"/>
              </a:ext>
            </a:extLst>
          </p:cNvPr>
          <p:cNvSpPr>
            <a:spLocks noGrp="1"/>
          </p:cNvSpPr>
          <p:nvPr>
            <p:ph type="title"/>
          </p:nvPr>
        </p:nvSpPr>
        <p:spPr>
          <a:xfrm>
            <a:off x="-1" y="609600"/>
            <a:ext cx="9126071" cy="381000"/>
          </a:xfrm>
        </p:spPr>
        <p:txBody>
          <a:bodyPr/>
          <a:lstStyle/>
          <a:p>
            <a:r>
              <a:rPr lang="en-US" dirty="0"/>
              <a:t>Web Crawler</a:t>
            </a:r>
          </a:p>
        </p:txBody>
      </p:sp>
      <p:sp>
        <p:nvSpPr>
          <p:cNvPr id="4" name="Date Placeholder 3">
            <a:extLst>
              <a:ext uri="{FF2B5EF4-FFF2-40B4-BE49-F238E27FC236}">
                <a16:creationId xmlns:a16="http://schemas.microsoft.com/office/drawing/2014/main" id="{CF38DD15-52AD-4BEF-B87B-B5C28FD316EE}"/>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5684E23E-6CB4-4656-B6F0-82BF005FFB1A}"/>
              </a:ext>
            </a:extLst>
          </p:cNvPr>
          <p:cNvSpPr>
            <a:spLocks noGrp="1"/>
          </p:cNvSpPr>
          <p:nvPr>
            <p:ph type="sldNum" sz="quarter" idx="12"/>
          </p:nvPr>
        </p:nvSpPr>
        <p:spPr/>
        <p:txBody>
          <a:bodyPr/>
          <a:lstStyle/>
          <a:p>
            <a:fld id="{EC878632-27D6-44C0-979D-69AC75299331}" type="slidenum">
              <a:rPr lang="en-US" smtClean="0"/>
              <a:pPr/>
              <a:t>8</a:t>
            </a:fld>
            <a:endParaRPr lang="en-US" dirty="0"/>
          </a:p>
        </p:txBody>
      </p:sp>
      <p:sp>
        <p:nvSpPr>
          <p:cNvPr id="7" name="Content Placeholder 6">
            <a:extLst>
              <a:ext uri="{FF2B5EF4-FFF2-40B4-BE49-F238E27FC236}">
                <a16:creationId xmlns:a16="http://schemas.microsoft.com/office/drawing/2014/main" id="{2F706BEB-C20E-4C95-851E-10E8C05B2CE3}"/>
              </a:ext>
            </a:extLst>
          </p:cNvPr>
          <p:cNvSpPr>
            <a:spLocks noGrp="1"/>
          </p:cNvSpPr>
          <p:nvPr>
            <p:ph idx="1"/>
          </p:nvPr>
        </p:nvSpPr>
        <p:spPr>
          <a:xfrm>
            <a:off x="17930" y="1371600"/>
            <a:ext cx="9144000" cy="3958795"/>
          </a:xfrm>
        </p:spPr>
        <p:txBody>
          <a:bodyPr>
            <a:normAutofit/>
          </a:bodyPr>
          <a:lstStyle/>
          <a:p>
            <a:pPr marL="457200" lvl="1" indent="0">
              <a:buNone/>
            </a:pPr>
            <a:r>
              <a:rPr lang="en-US" dirty="0"/>
              <a:t>How does a web crawler work?</a:t>
            </a:r>
          </a:p>
          <a:p>
            <a:pPr lvl="1">
              <a:buFontTx/>
              <a:buChar char="-"/>
            </a:pPr>
            <a:r>
              <a:rPr lang="en-US" dirty="0"/>
              <a:t>Download a webpage.</a:t>
            </a:r>
          </a:p>
          <a:p>
            <a:pPr lvl="1">
              <a:buFontTx/>
              <a:buChar char="-"/>
            </a:pPr>
            <a:r>
              <a:rPr lang="en-US" dirty="0"/>
              <a:t>Recursively process and download every single link in the page.</a:t>
            </a:r>
          </a:p>
          <a:p>
            <a:pPr lvl="1">
              <a:buFontTx/>
              <a:buChar char="-"/>
            </a:pPr>
            <a:endParaRPr lang="en-US" dirty="0"/>
          </a:p>
        </p:txBody>
      </p:sp>
      <p:sp>
        <p:nvSpPr>
          <p:cNvPr id="8" name="Rectangle 7">
            <a:extLst>
              <a:ext uri="{FF2B5EF4-FFF2-40B4-BE49-F238E27FC236}">
                <a16:creationId xmlns:a16="http://schemas.microsoft.com/office/drawing/2014/main" id="{30E1A3E8-FE25-4A0E-9E7C-CFC33F9CC807}"/>
              </a:ext>
            </a:extLst>
          </p:cNvPr>
          <p:cNvSpPr/>
          <p:nvPr/>
        </p:nvSpPr>
        <p:spPr>
          <a:xfrm>
            <a:off x="685800" y="3810000"/>
            <a:ext cx="914400" cy="13716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Start Page</a:t>
            </a:r>
          </a:p>
        </p:txBody>
      </p:sp>
      <p:sp>
        <p:nvSpPr>
          <p:cNvPr id="9" name="Rectangle 8">
            <a:extLst>
              <a:ext uri="{FF2B5EF4-FFF2-40B4-BE49-F238E27FC236}">
                <a16:creationId xmlns:a16="http://schemas.microsoft.com/office/drawing/2014/main" id="{9D80ED7E-6F13-494B-A1C3-399777453F57}"/>
              </a:ext>
            </a:extLst>
          </p:cNvPr>
          <p:cNvSpPr/>
          <p:nvPr/>
        </p:nvSpPr>
        <p:spPr>
          <a:xfrm>
            <a:off x="2362200" y="3810000"/>
            <a:ext cx="838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Linked Page</a:t>
            </a:r>
          </a:p>
        </p:txBody>
      </p:sp>
      <p:sp>
        <p:nvSpPr>
          <p:cNvPr id="12" name="Rectangle 11">
            <a:extLst>
              <a:ext uri="{FF2B5EF4-FFF2-40B4-BE49-F238E27FC236}">
                <a16:creationId xmlns:a16="http://schemas.microsoft.com/office/drawing/2014/main" id="{B05B4778-6A95-480D-8335-1891C5B94966}"/>
              </a:ext>
            </a:extLst>
          </p:cNvPr>
          <p:cNvSpPr/>
          <p:nvPr/>
        </p:nvSpPr>
        <p:spPr>
          <a:xfrm>
            <a:off x="2362200" y="4661770"/>
            <a:ext cx="838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Linked Page</a:t>
            </a:r>
          </a:p>
        </p:txBody>
      </p:sp>
      <p:sp>
        <p:nvSpPr>
          <p:cNvPr id="14" name="Rectangle 13">
            <a:extLst>
              <a:ext uri="{FF2B5EF4-FFF2-40B4-BE49-F238E27FC236}">
                <a16:creationId xmlns:a16="http://schemas.microsoft.com/office/drawing/2014/main" id="{F71BC7D8-5222-403C-9446-B9969C72681D}"/>
              </a:ext>
            </a:extLst>
          </p:cNvPr>
          <p:cNvSpPr/>
          <p:nvPr/>
        </p:nvSpPr>
        <p:spPr>
          <a:xfrm>
            <a:off x="2362200" y="5501773"/>
            <a:ext cx="838200" cy="533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Linked Page</a:t>
            </a:r>
          </a:p>
        </p:txBody>
      </p:sp>
      <p:sp>
        <p:nvSpPr>
          <p:cNvPr id="16" name="Rectangle 15">
            <a:extLst>
              <a:ext uri="{FF2B5EF4-FFF2-40B4-BE49-F238E27FC236}">
                <a16:creationId xmlns:a16="http://schemas.microsoft.com/office/drawing/2014/main" id="{9AB3A723-22AB-4684-9EAD-75BD7C91D1D1}"/>
              </a:ext>
            </a:extLst>
          </p:cNvPr>
          <p:cNvSpPr/>
          <p:nvPr/>
        </p:nvSpPr>
        <p:spPr>
          <a:xfrm>
            <a:off x="3962400" y="3084297"/>
            <a:ext cx="838200"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Linked Page</a:t>
            </a:r>
          </a:p>
        </p:txBody>
      </p:sp>
      <p:sp>
        <p:nvSpPr>
          <p:cNvPr id="18" name="Rectangle 17">
            <a:extLst>
              <a:ext uri="{FF2B5EF4-FFF2-40B4-BE49-F238E27FC236}">
                <a16:creationId xmlns:a16="http://schemas.microsoft.com/office/drawing/2014/main" id="{DCAEED45-EA8A-4543-BAC4-22AD925F4535}"/>
              </a:ext>
            </a:extLst>
          </p:cNvPr>
          <p:cNvSpPr/>
          <p:nvPr/>
        </p:nvSpPr>
        <p:spPr>
          <a:xfrm>
            <a:off x="3962400" y="3810000"/>
            <a:ext cx="838200"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Linked Page</a:t>
            </a:r>
          </a:p>
        </p:txBody>
      </p:sp>
      <p:sp>
        <p:nvSpPr>
          <p:cNvPr id="20" name="Rectangle 19">
            <a:extLst>
              <a:ext uri="{FF2B5EF4-FFF2-40B4-BE49-F238E27FC236}">
                <a16:creationId xmlns:a16="http://schemas.microsoft.com/office/drawing/2014/main" id="{57B029FB-833D-4D7C-816F-7E01D2650263}"/>
              </a:ext>
            </a:extLst>
          </p:cNvPr>
          <p:cNvSpPr/>
          <p:nvPr/>
        </p:nvSpPr>
        <p:spPr>
          <a:xfrm>
            <a:off x="4953000" y="3084297"/>
            <a:ext cx="838200"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Linked Page</a:t>
            </a:r>
          </a:p>
        </p:txBody>
      </p:sp>
      <p:sp>
        <p:nvSpPr>
          <p:cNvPr id="22" name="Rectangle 21">
            <a:extLst>
              <a:ext uri="{FF2B5EF4-FFF2-40B4-BE49-F238E27FC236}">
                <a16:creationId xmlns:a16="http://schemas.microsoft.com/office/drawing/2014/main" id="{75348EC8-2E56-4D48-B26A-242DAB3D34CF}"/>
              </a:ext>
            </a:extLst>
          </p:cNvPr>
          <p:cNvSpPr/>
          <p:nvPr/>
        </p:nvSpPr>
        <p:spPr>
          <a:xfrm>
            <a:off x="4964463" y="3810000"/>
            <a:ext cx="838200" cy="533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Linked Page</a:t>
            </a:r>
          </a:p>
        </p:txBody>
      </p:sp>
      <p:sp>
        <p:nvSpPr>
          <p:cNvPr id="24" name="Rectangle 23">
            <a:extLst>
              <a:ext uri="{FF2B5EF4-FFF2-40B4-BE49-F238E27FC236}">
                <a16:creationId xmlns:a16="http://schemas.microsoft.com/office/drawing/2014/main" id="{4BBFF7BD-C77D-4A0C-8E65-4DCAD3CC5306}"/>
              </a:ext>
            </a:extLst>
          </p:cNvPr>
          <p:cNvSpPr/>
          <p:nvPr/>
        </p:nvSpPr>
        <p:spPr>
          <a:xfrm>
            <a:off x="3962400" y="4672006"/>
            <a:ext cx="838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Linked Page</a:t>
            </a:r>
          </a:p>
        </p:txBody>
      </p:sp>
      <p:sp>
        <p:nvSpPr>
          <p:cNvPr id="26" name="Rectangle 25">
            <a:extLst>
              <a:ext uri="{FF2B5EF4-FFF2-40B4-BE49-F238E27FC236}">
                <a16:creationId xmlns:a16="http://schemas.microsoft.com/office/drawing/2014/main" id="{900193C0-89FB-4BDD-A205-F0CEBBDD6DDD}"/>
              </a:ext>
            </a:extLst>
          </p:cNvPr>
          <p:cNvSpPr/>
          <p:nvPr/>
        </p:nvSpPr>
        <p:spPr>
          <a:xfrm>
            <a:off x="4953000" y="4672006"/>
            <a:ext cx="838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Linked Page</a:t>
            </a:r>
          </a:p>
        </p:txBody>
      </p:sp>
      <p:sp>
        <p:nvSpPr>
          <p:cNvPr id="28" name="Rectangle 27">
            <a:extLst>
              <a:ext uri="{FF2B5EF4-FFF2-40B4-BE49-F238E27FC236}">
                <a16:creationId xmlns:a16="http://schemas.microsoft.com/office/drawing/2014/main" id="{2F528A4B-03EA-46FE-8C09-FFBE661F11B2}"/>
              </a:ext>
            </a:extLst>
          </p:cNvPr>
          <p:cNvSpPr/>
          <p:nvPr/>
        </p:nvSpPr>
        <p:spPr>
          <a:xfrm>
            <a:off x="3962400" y="5330394"/>
            <a:ext cx="838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Linked Page</a:t>
            </a:r>
          </a:p>
        </p:txBody>
      </p:sp>
      <p:sp>
        <p:nvSpPr>
          <p:cNvPr id="30" name="Rectangle 29">
            <a:extLst>
              <a:ext uri="{FF2B5EF4-FFF2-40B4-BE49-F238E27FC236}">
                <a16:creationId xmlns:a16="http://schemas.microsoft.com/office/drawing/2014/main" id="{142C932F-E089-454F-A986-E09061B28D75}"/>
              </a:ext>
            </a:extLst>
          </p:cNvPr>
          <p:cNvSpPr/>
          <p:nvPr/>
        </p:nvSpPr>
        <p:spPr>
          <a:xfrm>
            <a:off x="4953000" y="5330394"/>
            <a:ext cx="83820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Linked Page</a:t>
            </a:r>
          </a:p>
        </p:txBody>
      </p:sp>
      <p:cxnSp>
        <p:nvCxnSpPr>
          <p:cNvPr id="32" name="Straight Arrow Connector 31">
            <a:extLst>
              <a:ext uri="{FF2B5EF4-FFF2-40B4-BE49-F238E27FC236}">
                <a16:creationId xmlns:a16="http://schemas.microsoft.com/office/drawing/2014/main" id="{9365F25C-D910-4583-9D94-93BF46890FA4}"/>
              </a:ext>
            </a:extLst>
          </p:cNvPr>
          <p:cNvCxnSpPr>
            <a:stCxn id="8" idx="3"/>
          </p:cNvCxnSpPr>
          <p:nvPr/>
        </p:nvCxnSpPr>
        <p:spPr>
          <a:xfrm flipV="1">
            <a:off x="1600200" y="4076700"/>
            <a:ext cx="762000" cy="419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75B0260-71CD-4736-8BBE-5B502526F5E2}"/>
              </a:ext>
            </a:extLst>
          </p:cNvPr>
          <p:cNvCxnSpPr>
            <a:cxnSpLocks/>
            <a:stCxn id="8" idx="3"/>
          </p:cNvCxnSpPr>
          <p:nvPr/>
        </p:nvCxnSpPr>
        <p:spPr>
          <a:xfrm>
            <a:off x="1600200" y="4495800"/>
            <a:ext cx="762000" cy="3962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D78968F-D4E1-4124-8A6C-1D51C8F05C56}"/>
              </a:ext>
            </a:extLst>
          </p:cNvPr>
          <p:cNvCxnSpPr>
            <a:cxnSpLocks/>
            <a:stCxn id="8" idx="3"/>
          </p:cNvCxnSpPr>
          <p:nvPr/>
        </p:nvCxnSpPr>
        <p:spPr>
          <a:xfrm>
            <a:off x="1600200" y="4495800"/>
            <a:ext cx="757224" cy="1272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AD8C165-F091-4405-8362-0EEFEB7069B1}"/>
              </a:ext>
            </a:extLst>
          </p:cNvPr>
          <p:cNvCxnSpPr>
            <a:cxnSpLocks/>
          </p:cNvCxnSpPr>
          <p:nvPr/>
        </p:nvCxnSpPr>
        <p:spPr>
          <a:xfrm flipV="1">
            <a:off x="3189782" y="3350997"/>
            <a:ext cx="772618" cy="685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4747F9B-D7DF-445F-9554-0935C0E818C8}"/>
              </a:ext>
            </a:extLst>
          </p:cNvPr>
          <p:cNvCxnSpPr>
            <a:cxnSpLocks/>
            <a:stCxn id="9" idx="3"/>
          </p:cNvCxnSpPr>
          <p:nvPr/>
        </p:nvCxnSpPr>
        <p:spPr>
          <a:xfrm>
            <a:off x="3200400" y="4076700"/>
            <a:ext cx="762000"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D0DBEFD-7843-4454-81EF-0AD1AC5AC610}"/>
              </a:ext>
            </a:extLst>
          </p:cNvPr>
          <p:cNvCxnSpPr>
            <a:cxnSpLocks/>
          </p:cNvCxnSpPr>
          <p:nvPr/>
        </p:nvCxnSpPr>
        <p:spPr>
          <a:xfrm flipV="1">
            <a:off x="3211642" y="4796994"/>
            <a:ext cx="750758" cy="156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640D398-928F-4658-A7AD-052D33CC9C9C}"/>
              </a:ext>
            </a:extLst>
          </p:cNvPr>
          <p:cNvCxnSpPr>
            <a:cxnSpLocks/>
            <a:endCxn id="28" idx="1"/>
          </p:cNvCxnSpPr>
          <p:nvPr/>
        </p:nvCxnSpPr>
        <p:spPr>
          <a:xfrm>
            <a:off x="3211642" y="4978715"/>
            <a:ext cx="750758" cy="618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A056AFBE-A9F0-4468-BC8C-13B2F57A8402}"/>
              </a:ext>
            </a:extLst>
          </p:cNvPr>
          <p:cNvCxnSpPr>
            <a:cxnSpLocks/>
          </p:cNvCxnSpPr>
          <p:nvPr/>
        </p:nvCxnSpPr>
        <p:spPr>
          <a:xfrm>
            <a:off x="3200400" y="5791300"/>
            <a:ext cx="609600" cy="457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B9D51879-C2D9-48D9-94E8-3546B293EC0D}"/>
              </a:ext>
            </a:extLst>
          </p:cNvPr>
          <p:cNvSpPr txBox="1"/>
          <p:nvPr/>
        </p:nvSpPr>
        <p:spPr>
          <a:xfrm>
            <a:off x="6372252" y="3710858"/>
            <a:ext cx="1933548" cy="1569660"/>
          </a:xfrm>
          <a:prstGeom prst="rect">
            <a:avLst/>
          </a:prstGeom>
          <a:noFill/>
        </p:spPr>
        <p:txBody>
          <a:bodyPr wrap="square" rtlCol="0">
            <a:spAutoFit/>
          </a:bodyPr>
          <a:lstStyle/>
          <a:p>
            <a:r>
              <a:rPr lang="en-US" sz="2400" dirty="0"/>
              <a:t>Exponential growth in the total number of pages!</a:t>
            </a:r>
          </a:p>
        </p:txBody>
      </p:sp>
    </p:spTree>
    <p:extLst>
      <p:ext uri="{BB962C8B-B14F-4D97-AF65-F5344CB8AC3E}">
        <p14:creationId xmlns:p14="http://schemas.microsoft.com/office/powerpoint/2010/main" val="4167343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00B8-88B4-4F24-AA03-FCA9F367B6DC}"/>
              </a:ext>
            </a:extLst>
          </p:cNvPr>
          <p:cNvSpPr>
            <a:spLocks noGrp="1"/>
          </p:cNvSpPr>
          <p:nvPr>
            <p:ph type="title"/>
          </p:nvPr>
        </p:nvSpPr>
        <p:spPr>
          <a:xfrm>
            <a:off x="0" y="609600"/>
            <a:ext cx="9144000" cy="381000"/>
          </a:xfrm>
        </p:spPr>
        <p:txBody>
          <a:bodyPr/>
          <a:lstStyle/>
          <a:p>
            <a:r>
              <a:rPr lang="en-US" dirty="0"/>
              <a:t>Web Crawler</a:t>
            </a:r>
          </a:p>
        </p:txBody>
      </p:sp>
      <p:sp>
        <p:nvSpPr>
          <p:cNvPr id="3" name="Content Placeholder 2">
            <a:extLst>
              <a:ext uri="{FF2B5EF4-FFF2-40B4-BE49-F238E27FC236}">
                <a16:creationId xmlns:a16="http://schemas.microsoft.com/office/drawing/2014/main" id="{EEC03523-3F2B-4273-B010-10B06ADAA746}"/>
              </a:ext>
            </a:extLst>
          </p:cNvPr>
          <p:cNvSpPr>
            <a:spLocks noGrp="1"/>
          </p:cNvSpPr>
          <p:nvPr>
            <p:ph idx="1"/>
          </p:nvPr>
        </p:nvSpPr>
        <p:spPr>
          <a:xfrm>
            <a:off x="0" y="1406294"/>
            <a:ext cx="9144000" cy="5299306"/>
          </a:xfrm>
        </p:spPr>
        <p:txBody>
          <a:bodyPr>
            <a:normAutofit fontScale="92500" lnSpcReduction="10000"/>
          </a:bodyPr>
          <a:lstStyle/>
          <a:p>
            <a:r>
              <a:rPr lang="en-US" dirty="0"/>
              <a:t>Python scripts and MySQL database</a:t>
            </a:r>
          </a:p>
          <a:p>
            <a:pPr lvl="1"/>
            <a:r>
              <a:rPr lang="en-US" sz="2400" dirty="0"/>
              <a:t>Make “ranks” for my webpages; starting pages are rank 1, all linked pages are rank 2.  Continue down ranks…</a:t>
            </a:r>
          </a:p>
          <a:p>
            <a:pPr lvl="1"/>
            <a:r>
              <a:rPr lang="en-US" sz="2400" dirty="0"/>
              <a:t>Download the web page to the file system using ‘</a:t>
            </a:r>
            <a:r>
              <a:rPr lang="en-US" sz="2400" dirty="0" err="1"/>
              <a:t>wget</a:t>
            </a:r>
            <a:r>
              <a:rPr lang="en-US" sz="2400" dirty="0"/>
              <a:t>’</a:t>
            </a:r>
          </a:p>
          <a:p>
            <a:pPr lvl="1"/>
            <a:r>
              <a:rPr lang="en-US" sz="2400" dirty="0"/>
              <a:t>Parse all links using </a:t>
            </a:r>
            <a:r>
              <a:rPr lang="en-US" sz="2400" dirty="0">
                <a:hlinkClick r:id="rId3"/>
              </a:rPr>
              <a:t>BeautifulSoup</a:t>
            </a:r>
            <a:r>
              <a:rPr lang="en-US" sz="2400" dirty="0"/>
              <a:t> </a:t>
            </a:r>
            <a:r>
              <a:rPr lang="en-US" sz="1100" dirty="0"/>
              <a:t>8</a:t>
            </a:r>
          </a:p>
          <a:p>
            <a:pPr lvl="1"/>
            <a:r>
              <a:rPr lang="en-US" sz="2400" dirty="0"/>
              <a:t>Manage URL state in MySQL database using </a:t>
            </a:r>
            <a:r>
              <a:rPr lang="en-US" sz="2400" dirty="0">
                <a:hlinkClick r:id="rId4"/>
              </a:rPr>
              <a:t>dataset</a:t>
            </a:r>
            <a:r>
              <a:rPr lang="en-US" sz="2400" dirty="0"/>
              <a:t> </a:t>
            </a:r>
            <a:r>
              <a:rPr lang="en-US" sz="1000" dirty="0"/>
              <a:t>9</a:t>
            </a:r>
            <a:endParaRPr lang="en-US" sz="2400" dirty="0"/>
          </a:p>
          <a:p>
            <a:pPr lvl="1"/>
            <a:r>
              <a:rPr lang="en-US" sz="2400" dirty="0"/>
              <a:t>Robots.txt support through </a:t>
            </a:r>
            <a:r>
              <a:rPr lang="en-US" sz="2400" dirty="0">
                <a:hlinkClick r:id="rId5"/>
              </a:rPr>
              <a:t>urllib.robotparser</a:t>
            </a:r>
            <a:r>
              <a:rPr lang="en-US" sz="1100" dirty="0"/>
              <a:t> 10</a:t>
            </a:r>
          </a:p>
          <a:p>
            <a:r>
              <a:rPr lang="en-US" sz="2800" dirty="0"/>
              <a:t>Challenges:</a:t>
            </a:r>
          </a:p>
          <a:p>
            <a:pPr lvl="1"/>
            <a:r>
              <a:rPr lang="en-US" sz="2400" dirty="0"/>
              <a:t>Content-Type detection – only deal with HTML pages and not images, CSS, xml, </a:t>
            </a:r>
            <a:r>
              <a:rPr lang="en-US" sz="2400" dirty="0" err="1"/>
              <a:t>etc</a:t>
            </a:r>
            <a:r>
              <a:rPr lang="en-US" sz="2400" dirty="0"/>
              <a:t>…</a:t>
            </a:r>
          </a:p>
          <a:p>
            <a:pPr lvl="1"/>
            <a:r>
              <a:rPr lang="en-US" sz="2400" dirty="0"/>
              <a:t>No duplicate URLs</a:t>
            </a:r>
          </a:p>
          <a:p>
            <a:pPr lvl="1"/>
            <a:r>
              <a:rPr lang="en-US" sz="2400" dirty="0"/>
              <a:t>Single-threaded performance</a:t>
            </a:r>
          </a:p>
          <a:p>
            <a:pPr lvl="1"/>
            <a:r>
              <a:rPr lang="en-US" sz="2400" dirty="0"/>
              <a:t>Bandwidth and Hard drive space!</a:t>
            </a:r>
          </a:p>
        </p:txBody>
      </p:sp>
      <p:sp>
        <p:nvSpPr>
          <p:cNvPr id="4" name="Date Placeholder 3">
            <a:extLst>
              <a:ext uri="{FF2B5EF4-FFF2-40B4-BE49-F238E27FC236}">
                <a16:creationId xmlns:a16="http://schemas.microsoft.com/office/drawing/2014/main" id="{0831CBFF-81CB-4EBA-B6D8-7852C85AF63B}"/>
              </a:ext>
            </a:extLst>
          </p:cNvPr>
          <p:cNvSpPr>
            <a:spLocks noGrp="1"/>
          </p:cNvSpPr>
          <p:nvPr>
            <p:ph type="dt" sz="half" idx="10"/>
          </p:nvPr>
        </p:nvSpPr>
        <p:spPr/>
        <p:txBody>
          <a:bodyPr/>
          <a:lstStyle/>
          <a:p>
            <a:r>
              <a:rPr lang="en-US" dirty="0"/>
              <a:t>Author: Chris Wieringa</a:t>
            </a:r>
          </a:p>
        </p:txBody>
      </p:sp>
      <p:sp>
        <p:nvSpPr>
          <p:cNvPr id="5" name="Slide Number Placeholder 4">
            <a:extLst>
              <a:ext uri="{FF2B5EF4-FFF2-40B4-BE49-F238E27FC236}">
                <a16:creationId xmlns:a16="http://schemas.microsoft.com/office/drawing/2014/main" id="{61FB3DFD-4C5E-45B4-B5DD-0A40DA7B5C18}"/>
              </a:ext>
            </a:extLst>
          </p:cNvPr>
          <p:cNvSpPr>
            <a:spLocks noGrp="1"/>
          </p:cNvSpPr>
          <p:nvPr>
            <p:ph type="sldNum" sz="quarter" idx="12"/>
          </p:nvPr>
        </p:nvSpPr>
        <p:spPr/>
        <p:txBody>
          <a:bodyPr/>
          <a:lstStyle/>
          <a:p>
            <a:fld id="{EC878632-27D6-44C0-979D-69AC75299331}" type="slidenum">
              <a:rPr lang="en-US" smtClean="0"/>
              <a:pPr/>
              <a:t>9</a:t>
            </a:fld>
            <a:endParaRPr lang="en-US" dirty="0"/>
          </a:p>
        </p:txBody>
      </p:sp>
    </p:spTree>
    <p:extLst>
      <p:ext uri="{BB962C8B-B14F-4D97-AF65-F5344CB8AC3E}">
        <p14:creationId xmlns:p14="http://schemas.microsoft.com/office/powerpoint/2010/main" val="4223111734"/>
      </p:ext>
    </p:extLst>
  </p:cSld>
  <p:clrMapOvr>
    <a:masterClrMapping/>
  </p:clrMapOvr>
</p:sld>
</file>

<file path=ppt/theme/theme1.xml><?xml version="1.0" encoding="utf-8"?>
<a:theme xmlns:a="http://schemas.openxmlformats.org/drawingml/2006/main" name="Office Theme">
  <a:themeElements>
    <a:clrScheme name="Custom UM-Flint">
      <a:dk1>
        <a:sysClr val="windowText" lastClr="000000"/>
      </a:dk1>
      <a:lt1>
        <a:sysClr val="window" lastClr="FFFFFF"/>
      </a:lt1>
      <a:dk2>
        <a:srgbClr val="464646"/>
      </a:dk2>
      <a:lt2>
        <a:srgbClr val="DEF5FA"/>
      </a:lt2>
      <a:accent1>
        <a:srgbClr val="002675"/>
      </a:accent1>
      <a:accent2>
        <a:srgbClr val="FFD100"/>
      </a:accent2>
      <a:accent3>
        <a:srgbClr val="EB641B"/>
      </a:accent3>
      <a:accent4>
        <a:srgbClr val="39639D"/>
      </a:accent4>
      <a:accent5>
        <a:srgbClr val="474B78"/>
      </a:accent5>
      <a:accent6>
        <a:srgbClr val="7D3C4A"/>
      </a:accent6>
      <a:hlink>
        <a:srgbClr val="FF8119"/>
      </a:hlink>
      <a:folHlink>
        <a:srgbClr val="7030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12756</TotalTime>
  <Words>4176</Words>
  <Application>Microsoft Office PowerPoint</Application>
  <PresentationFormat>On-screen Show (4:3)</PresentationFormat>
  <Paragraphs>347</Paragraphs>
  <Slides>29</Slides>
  <Notes>28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Georgia</vt:lpstr>
      <vt:lpstr>Open Sans</vt:lpstr>
      <vt:lpstr>Office Theme</vt:lpstr>
      <vt:lpstr>PowerPoint Presentation</vt:lpstr>
      <vt:lpstr>Outline</vt:lpstr>
      <vt:lpstr>Introduction</vt:lpstr>
      <vt:lpstr>Introduction</vt:lpstr>
      <vt:lpstr>Introduction</vt:lpstr>
      <vt:lpstr>Introduction</vt:lpstr>
      <vt:lpstr>Outline</vt:lpstr>
      <vt:lpstr>Web Crawler</vt:lpstr>
      <vt:lpstr>Web Crawler</vt:lpstr>
      <vt:lpstr>Web Crawler</vt:lpstr>
      <vt:lpstr>Outline</vt:lpstr>
      <vt:lpstr>Indexer</vt:lpstr>
      <vt:lpstr>Indexer</vt:lpstr>
      <vt:lpstr>Indexer</vt:lpstr>
      <vt:lpstr>Indexer</vt:lpstr>
      <vt:lpstr>Outline</vt:lpstr>
      <vt:lpstr>Search</vt:lpstr>
      <vt:lpstr>Search</vt:lpstr>
      <vt:lpstr>Search</vt:lpstr>
      <vt:lpstr>Search</vt:lpstr>
      <vt:lpstr>Outline</vt:lpstr>
      <vt:lpstr>Project Results</vt:lpstr>
      <vt:lpstr>Project Results</vt:lpstr>
      <vt:lpstr>Outline</vt:lpstr>
      <vt:lpstr>Future Work</vt:lpstr>
      <vt:lpstr>Outline</vt:lpstr>
      <vt:lpstr>References</vt:lpstr>
      <vt:lpstr>Thank you!</vt:lpstr>
      <vt:lpstr>Search</vt:lpstr>
    </vt:vector>
  </TitlesOfParts>
  <Company>U of M - Flint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Bard, Andrea</dc:creator>
  <cp:lastModifiedBy>Chris Wieringa</cp:lastModifiedBy>
  <cp:revision>204</cp:revision>
  <dcterms:created xsi:type="dcterms:W3CDTF">2013-06-13T20:04:24Z</dcterms:created>
  <dcterms:modified xsi:type="dcterms:W3CDTF">2020-10-25T15:49:23Z</dcterms:modified>
</cp:coreProperties>
</file>